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79" r:id="rId5"/>
    <p:sldId id="275" r:id="rId6"/>
    <p:sldId id="280" r:id="rId7"/>
    <p:sldId id="281" r:id="rId8"/>
    <p:sldId id="282" r:id="rId9"/>
    <p:sldId id="277" r:id="rId10"/>
    <p:sldId id="276" r:id="rId11"/>
    <p:sldId id="278" r:id="rId12"/>
    <p:sldId id="261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92" r:id="rId32"/>
    <p:sldId id="293" r:id="rId33"/>
    <p:sldId id="294" r:id="rId34"/>
    <p:sldId id="295" r:id="rId35"/>
    <p:sldId id="296" r:id="rId3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77" d="100"/>
          <a:sy n="77" d="100"/>
        </p:scale>
        <p:origin x="-90" y="-7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0BC3C-EF3E-4115-BF7A-715AB12637AD}" type="datetimeFigureOut">
              <a:rPr lang="nl-NL" smtClean="0"/>
              <a:pPr/>
              <a:t>27-11-2014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180EA-24E5-4750-8D7A-B3271231724D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434068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0BC3C-EF3E-4115-BF7A-715AB12637AD}" type="datetimeFigureOut">
              <a:rPr lang="nl-NL" smtClean="0"/>
              <a:pPr/>
              <a:t>27-11-2014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180EA-24E5-4750-8D7A-B3271231724D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4018866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0BC3C-EF3E-4115-BF7A-715AB12637AD}" type="datetimeFigureOut">
              <a:rPr lang="nl-NL" smtClean="0"/>
              <a:pPr/>
              <a:t>27-11-2014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180EA-24E5-4750-8D7A-B3271231724D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2421546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0BC3C-EF3E-4115-BF7A-715AB12637AD}" type="datetimeFigureOut">
              <a:rPr lang="nl-NL" smtClean="0"/>
              <a:pPr/>
              <a:t>27-11-2014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180EA-24E5-4750-8D7A-B3271231724D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2410226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0BC3C-EF3E-4115-BF7A-715AB12637AD}" type="datetimeFigureOut">
              <a:rPr lang="nl-NL" smtClean="0"/>
              <a:pPr/>
              <a:t>27-11-2014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180EA-24E5-4750-8D7A-B3271231724D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2943124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0BC3C-EF3E-4115-BF7A-715AB12637AD}" type="datetimeFigureOut">
              <a:rPr lang="nl-NL" smtClean="0"/>
              <a:pPr/>
              <a:t>27-11-2014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180EA-24E5-4750-8D7A-B3271231724D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2702132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0BC3C-EF3E-4115-BF7A-715AB12637AD}" type="datetimeFigureOut">
              <a:rPr lang="nl-NL" smtClean="0"/>
              <a:pPr/>
              <a:t>27-11-2014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180EA-24E5-4750-8D7A-B3271231724D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3736425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0BC3C-EF3E-4115-BF7A-715AB12637AD}" type="datetimeFigureOut">
              <a:rPr lang="nl-NL" smtClean="0"/>
              <a:pPr/>
              <a:t>27-11-2014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180EA-24E5-4750-8D7A-B3271231724D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4217629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0BC3C-EF3E-4115-BF7A-715AB12637AD}" type="datetimeFigureOut">
              <a:rPr lang="nl-NL" smtClean="0"/>
              <a:pPr/>
              <a:t>27-11-2014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180EA-24E5-4750-8D7A-B3271231724D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649571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0BC3C-EF3E-4115-BF7A-715AB12637AD}" type="datetimeFigureOut">
              <a:rPr lang="nl-NL" smtClean="0"/>
              <a:pPr/>
              <a:t>27-11-2014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180EA-24E5-4750-8D7A-B3271231724D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1231043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0BC3C-EF3E-4115-BF7A-715AB12637AD}" type="datetimeFigureOut">
              <a:rPr lang="nl-NL" smtClean="0"/>
              <a:pPr/>
              <a:t>27-11-2014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180EA-24E5-4750-8D7A-B3271231724D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7582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30BC3C-EF3E-4115-BF7A-715AB12637AD}" type="datetimeFigureOut">
              <a:rPr lang="nl-NL" smtClean="0"/>
              <a:pPr/>
              <a:t>27-11-2014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1180EA-24E5-4750-8D7A-B3271231724D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2507719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aidsmeds.com/" TargetMode="Externa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u.nl/buitenland/2530872/nieuwe-bacteriestam-achter-ehec-infectie.html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aidsmeds.com/" TargetMode="Externa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aidsmeds.com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ioplek.org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5">
                <a:lumMod val="40000"/>
                <a:lumOff val="60000"/>
              </a:schemeClr>
            </a:gs>
            <a:gs pos="46000">
              <a:schemeClr val="accent5">
                <a:lumMod val="95000"/>
                <a:lumOff val="5000"/>
              </a:schemeClr>
            </a:gs>
            <a:gs pos="100000">
              <a:schemeClr val="accent5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el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l-NL" altLang="nl-NL" dirty="0" smtClean="0"/>
              <a:t>THEMA 22 De Huid</a:t>
            </a:r>
            <a:br>
              <a:rPr lang="nl-NL" altLang="nl-NL" dirty="0" smtClean="0"/>
            </a:br>
            <a:r>
              <a:rPr lang="nl-NL" altLang="nl-NL" dirty="0" smtClean="0"/>
              <a:t>(o.a. onderdeel bescherming tegen indringers)</a:t>
            </a:r>
          </a:p>
        </p:txBody>
      </p:sp>
      <p:sp>
        <p:nvSpPr>
          <p:cNvPr id="2051" name="Ondertitel 4"/>
          <p:cNvSpPr>
            <a:spLocks noGrp="1"/>
          </p:cNvSpPr>
          <p:nvPr>
            <p:ph type="subTitle" idx="1"/>
          </p:nvPr>
        </p:nvSpPr>
        <p:spPr>
          <a:xfrm>
            <a:off x="2895600" y="3886200"/>
            <a:ext cx="6400800" cy="2351088"/>
          </a:xfrm>
        </p:spPr>
        <p:txBody>
          <a:bodyPr/>
          <a:lstStyle/>
          <a:p>
            <a:endParaRPr lang="nl-NL" altLang="nl-NL" dirty="0" smtClean="0"/>
          </a:p>
          <a:p>
            <a:r>
              <a:rPr lang="nl-NL" altLang="nl-NL" dirty="0" smtClean="0"/>
              <a:t>Mondriaan College Oss</a:t>
            </a:r>
          </a:p>
          <a:p>
            <a:r>
              <a:rPr lang="nl-NL" altLang="nl-NL" dirty="0" smtClean="0"/>
              <a:t>November 2014</a:t>
            </a:r>
          </a:p>
          <a:p>
            <a:r>
              <a:rPr lang="nl-NL" altLang="nl-NL" dirty="0" smtClean="0"/>
              <a:t>VWO 4/5</a:t>
            </a:r>
          </a:p>
        </p:txBody>
      </p:sp>
    </p:spTree>
    <p:extLst>
      <p:ext uri="{BB962C8B-B14F-4D97-AF65-F5344CB8AC3E}">
        <p14:creationId xmlns="" xmlns:p14="http://schemas.microsoft.com/office/powerpoint/2010/main" val="574932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1"/>
          <p:cNvSpPr>
            <a:spLocks noGrp="1"/>
          </p:cNvSpPr>
          <p:nvPr>
            <p:ph type="title"/>
          </p:nvPr>
        </p:nvSpPr>
        <p:spPr>
          <a:xfrm>
            <a:off x="903514" y="430439"/>
            <a:ext cx="10515600" cy="1325563"/>
          </a:xfrm>
        </p:spPr>
        <p:txBody>
          <a:bodyPr/>
          <a:lstStyle/>
          <a:p>
            <a:pPr algn="ctr"/>
            <a:r>
              <a:rPr lang="nl-NL" altLang="nl-NL" sz="3200" b="1" dirty="0" smtClean="0"/>
              <a:t>HUID:</a:t>
            </a:r>
          </a:p>
        </p:txBody>
      </p:sp>
      <p:sp>
        <p:nvSpPr>
          <p:cNvPr id="4099" name="Tijdelijke aanduiding voor inhoud 2"/>
          <p:cNvSpPr>
            <a:spLocks noGrp="1"/>
          </p:cNvSpPr>
          <p:nvPr>
            <p:ph idx="1"/>
          </p:nvPr>
        </p:nvSpPr>
        <p:spPr>
          <a:xfrm>
            <a:off x="500743" y="1349829"/>
            <a:ext cx="11081657" cy="522514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nl-NL" altLang="nl-NL" sz="3800" dirty="0" smtClean="0"/>
              <a:t>1. Je huid schilfert voortdurend</a:t>
            </a:r>
          </a:p>
          <a:p>
            <a:pPr marL="0" indent="0">
              <a:buNone/>
            </a:pPr>
            <a:r>
              <a:rPr lang="nl-NL" altLang="nl-NL" sz="3800" dirty="0" smtClean="0"/>
              <a:t>Tijd vanaf ontstaan nieuwe opperhuidcel tot en met afschilferen duurt 4 weken</a:t>
            </a:r>
          </a:p>
          <a:p>
            <a:pPr marL="0" indent="0">
              <a:buNone/>
            </a:pPr>
            <a:r>
              <a:rPr lang="nl-NL" altLang="nl-NL" sz="3800" dirty="0" smtClean="0"/>
              <a:t>Conclusie: je huid is in één maand vernieuwd</a:t>
            </a:r>
          </a:p>
          <a:p>
            <a:pPr marL="0" indent="0">
              <a:buNone/>
            </a:pPr>
            <a:endParaRPr lang="nl-NL" altLang="nl-NL" sz="3800" dirty="0" smtClean="0"/>
          </a:p>
          <a:p>
            <a:pPr marL="0" indent="0">
              <a:buNone/>
            </a:pPr>
            <a:r>
              <a:rPr lang="nl-NL" altLang="nl-NL" sz="3800" dirty="0" smtClean="0"/>
              <a:t>2. Stof in huis?  90 % bestaat uit huidschilfers</a:t>
            </a:r>
          </a:p>
          <a:p>
            <a:pPr marL="0" indent="0">
              <a:buNone/>
            </a:pPr>
            <a:r>
              <a:rPr lang="nl-NL" altLang="nl-NL" sz="3800" dirty="0"/>
              <a:t> </a:t>
            </a:r>
            <a:r>
              <a:rPr lang="nl-NL" altLang="nl-NL" sz="3800" dirty="0" smtClean="0"/>
              <a:t>   Huismijt(allergie)? Komen op huidschilfers af</a:t>
            </a:r>
          </a:p>
          <a:p>
            <a:pPr marL="0" indent="0">
              <a:buNone/>
            </a:pPr>
            <a:r>
              <a:rPr lang="nl-NL" altLang="nl-NL" sz="3800" dirty="0"/>
              <a:t> </a:t>
            </a:r>
            <a:r>
              <a:rPr lang="nl-NL" altLang="nl-NL" sz="3800" dirty="0" smtClean="0"/>
              <a:t>   In bed liggen?  Je ligt dan op en tussen huismijten  </a:t>
            </a:r>
          </a:p>
          <a:p>
            <a:pPr marL="0" indent="0">
              <a:buNone/>
            </a:pPr>
            <a:r>
              <a:rPr lang="nl-NL" altLang="nl-NL" sz="3800" dirty="0"/>
              <a:t> </a:t>
            </a:r>
            <a:r>
              <a:rPr lang="nl-NL" altLang="nl-NL" sz="3800" dirty="0" smtClean="0"/>
              <a:t>   (kleine spinnetjes) die lekker aan het eten zijn</a:t>
            </a:r>
          </a:p>
          <a:p>
            <a:pPr marL="0" indent="0">
              <a:buNone/>
            </a:pPr>
            <a:r>
              <a:rPr lang="nl-NL" altLang="nl-NL" sz="3800" dirty="0" smtClean="0"/>
              <a:t>Opperhuid: </a:t>
            </a:r>
            <a:r>
              <a:rPr lang="nl-NL" altLang="nl-NL" sz="3800" dirty="0" err="1" smtClean="0"/>
              <a:t>ondoorlaatbaar</a:t>
            </a:r>
            <a:r>
              <a:rPr lang="nl-NL" altLang="nl-NL" sz="3800" dirty="0" smtClean="0"/>
              <a:t> voor bacteriën/virussen en stoffen</a:t>
            </a:r>
          </a:p>
          <a:p>
            <a:pPr marL="0" indent="0">
              <a:buNone/>
            </a:pPr>
            <a:endParaRPr lang="nl-NL" altLang="nl-NL" sz="3800" dirty="0" smtClean="0"/>
          </a:p>
          <a:p>
            <a:pPr marL="0" indent="0">
              <a:buNone/>
            </a:pPr>
            <a:r>
              <a:rPr lang="nl-NL" altLang="nl-NL" sz="3800" dirty="0" smtClean="0"/>
              <a:t>3. Eelt: verdikking hoornlaag door wrijving of druk</a:t>
            </a:r>
          </a:p>
          <a:p>
            <a:pPr lvl="1"/>
            <a:endParaRPr lang="nl-NL" altLang="nl-NL" sz="3200" dirty="0" smtClean="0"/>
          </a:p>
          <a:p>
            <a:pPr lvl="1"/>
            <a:endParaRPr lang="nl-NL" altLang="nl-NL" dirty="0" smtClean="0"/>
          </a:p>
        </p:txBody>
      </p:sp>
    </p:spTree>
    <p:extLst>
      <p:ext uri="{BB962C8B-B14F-4D97-AF65-F5344CB8AC3E}">
        <p14:creationId xmlns="" xmlns:p14="http://schemas.microsoft.com/office/powerpoint/2010/main" val="2824464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1"/>
          <p:cNvSpPr>
            <a:spLocks noGrp="1"/>
          </p:cNvSpPr>
          <p:nvPr>
            <p:ph type="title"/>
          </p:nvPr>
        </p:nvSpPr>
        <p:spPr>
          <a:xfrm>
            <a:off x="903514" y="430439"/>
            <a:ext cx="10515600" cy="1325563"/>
          </a:xfrm>
        </p:spPr>
        <p:txBody>
          <a:bodyPr/>
          <a:lstStyle/>
          <a:p>
            <a:pPr algn="ctr"/>
            <a:r>
              <a:rPr lang="nl-NL" altLang="nl-NL" sz="3200" b="1" dirty="0" smtClean="0"/>
              <a:t>HUISMIJT:</a:t>
            </a:r>
          </a:p>
        </p:txBody>
      </p:sp>
      <p:sp>
        <p:nvSpPr>
          <p:cNvPr id="4099" name="Tijdelijke aanduiding voor inhoud 2"/>
          <p:cNvSpPr>
            <a:spLocks noGrp="1"/>
          </p:cNvSpPr>
          <p:nvPr>
            <p:ph idx="1"/>
          </p:nvPr>
        </p:nvSpPr>
        <p:spPr>
          <a:xfrm>
            <a:off x="500743" y="1349829"/>
            <a:ext cx="11081657" cy="522514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NL" altLang="nl-NL" sz="3800" dirty="0" smtClean="0"/>
          </a:p>
          <a:p>
            <a:pPr lvl="1"/>
            <a:endParaRPr lang="nl-NL" altLang="nl-NL" sz="3200" dirty="0" smtClean="0"/>
          </a:p>
          <a:p>
            <a:pPr lvl="1"/>
            <a:endParaRPr lang="nl-NL" altLang="nl-NL" dirty="0" smtClean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007" y="2286000"/>
            <a:ext cx="4280764" cy="304800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2229" y="1756002"/>
            <a:ext cx="6547457" cy="431822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27906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5">
                <a:lumMod val="40000"/>
                <a:lumOff val="60000"/>
              </a:schemeClr>
            </a:gs>
            <a:gs pos="46000">
              <a:schemeClr val="accent5">
                <a:lumMod val="95000"/>
                <a:lumOff val="5000"/>
              </a:schemeClr>
            </a:gs>
            <a:gs pos="100000">
              <a:schemeClr val="accent5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 1"/>
          <p:cNvSpPr>
            <a:spLocks noGrp="1"/>
          </p:cNvSpPr>
          <p:nvPr>
            <p:ph type="title"/>
          </p:nvPr>
        </p:nvSpPr>
        <p:spPr>
          <a:xfrm>
            <a:off x="1524000" y="274638"/>
            <a:ext cx="9144000" cy="1143000"/>
          </a:xfrm>
        </p:spPr>
        <p:txBody>
          <a:bodyPr/>
          <a:lstStyle/>
          <a:p>
            <a:r>
              <a:rPr lang="nl-NL" altLang="nl-NL" sz="4000" b="1"/>
              <a:t>Melanocyten</a:t>
            </a:r>
            <a:r>
              <a:rPr lang="nl-NL" altLang="nl-NL" sz="4000"/>
              <a:t> in de </a:t>
            </a:r>
            <a:r>
              <a:rPr lang="nl-NL" altLang="nl-NL" sz="4000" b="1">
                <a:solidFill>
                  <a:srgbClr val="FF0000"/>
                </a:solidFill>
              </a:rPr>
              <a:t>slijmlaag</a:t>
            </a:r>
            <a:r>
              <a:rPr lang="nl-NL" altLang="nl-NL" sz="4000"/>
              <a:t>:    </a:t>
            </a:r>
            <a:r>
              <a:rPr lang="nl-NL" altLang="nl-NL" sz="3000"/>
              <a:t>beschermen tegen UV-straling; de huid wordt bruin </a:t>
            </a:r>
          </a:p>
        </p:txBody>
      </p:sp>
      <p:pic>
        <p:nvPicPr>
          <p:cNvPr id="6147" name="Picture 2" descr="F:\DATA\4A\4A7 FOTO'S BESCHERMING\P104075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51089" y="1484314"/>
            <a:ext cx="7489825" cy="5373687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33174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5">
                <a:lumMod val="40000"/>
                <a:lumOff val="60000"/>
              </a:schemeClr>
            </a:gs>
            <a:gs pos="46000">
              <a:schemeClr val="accent5">
                <a:lumMod val="95000"/>
                <a:lumOff val="5000"/>
              </a:schemeClr>
            </a:gs>
            <a:gs pos="100000">
              <a:schemeClr val="accent5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smtClean="0"/>
              <a:t>De lederhuid: </a:t>
            </a:r>
            <a:r>
              <a:rPr lang="nl-NL" altLang="nl-NL" b="1" smtClean="0">
                <a:solidFill>
                  <a:srgbClr val="FF0000"/>
                </a:solidFill>
              </a:rPr>
              <a:t>zintuigen</a:t>
            </a:r>
            <a:r>
              <a:rPr lang="nl-NL" altLang="nl-NL" smtClean="0"/>
              <a:t>: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altLang="nl-NL" smtClean="0"/>
              <a:t>Tast</a:t>
            </a:r>
          </a:p>
          <a:p>
            <a:r>
              <a:rPr lang="nl-NL" altLang="nl-NL" smtClean="0"/>
              <a:t>Druk</a:t>
            </a:r>
          </a:p>
          <a:p>
            <a:r>
              <a:rPr lang="nl-NL" altLang="nl-NL" smtClean="0"/>
              <a:t>Pijn</a:t>
            </a:r>
          </a:p>
          <a:p>
            <a:r>
              <a:rPr lang="nl-NL" altLang="nl-NL" smtClean="0"/>
              <a:t>Warmte</a:t>
            </a:r>
          </a:p>
          <a:p>
            <a:r>
              <a:rPr lang="nl-NL" altLang="nl-NL" smtClean="0"/>
              <a:t>Koude</a:t>
            </a:r>
          </a:p>
          <a:p>
            <a:endParaRPr lang="nl-NL" altLang="nl-NL" smtClean="0"/>
          </a:p>
          <a:p>
            <a:r>
              <a:rPr lang="nl-NL" altLang="nl-NL" smtClean="0"/>
              <a:t>Gericht op extern milieu..</a:t>
            </a:r>
          </a:p>
          <a:p>
            <a:endParaRPr lang="nl-NL" altLang="nl-NL" smtClean="0"/>
          </a:p>
        </p:txBody>
      </p:sp>
    </p:spTree>
    <p:extLst>
      <p:ext uri="{BB962C8B-B14F-4D97-AF65-F5344CB8AC3E}">
        <p14:creationId xmlns="" xmlns:p14="http://schemas.microsoft.com/office/powerpoint/2010/main" val="4040353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5">
                <a:lumMod val="40000"/>
                <a:lumOff val="60000"/>
              </a:schemeClr>
            </a:gs>
            <a:gs pos="46000">
              <a:schemeClr val="accent5">
                <a:lumMod val="95000"/>
                <a:lumOff val="5000"/>
              </a:schemeClr>
            </a:gs>
            <a:gs pos="100000">
              <a:schemeClr val="accent5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el 1"/>
          <p:cNvSpPr>
            <a:spLocks noGrp="1"/>
          </p:cNvSpPr>
          <p:nvPr>
            <p:ph type="title"/>
          </p:nvPr>
        </p:nvSpPr>
        <p:spPr>
          <a:xfrm>
            <a:off x="1524000" y="1"/>
            <a:ext cx="9144000" cy="2276475"/>
          </a:xfrm>
        </p:spPr>
        <p:txBody>
          <a:bodyPr/>
          <a:lstStyle/>
          <a:p>
            <a:r>
              <a:rPr lang="nl-NL" altLang="nl-NL" sz="3600"/>
              <a:t>De lucht tussen de haren </a:t>
            </a:r>
            <a:r>
              <a:rPr lang="nl-NL" altLang="nl-NL" sz="3600" b="1">
                <a:solidFill>
                  <a:srgbClr val="FF0000"/>
                </a:solidFill>
              </a:rPr>
              <a:t>isoleert</a:t>
            </a:r>
            <a:r>
              <a:rPr lang="nl-NL" altLang="nl-NL" sz="3600"/>
              <a:t>.</a:t>
            </a:r>
            <a:br>
              <a:rPr lang="nl-NL" altLang="nl-NL" sz="3600"/>
            </a:br>
            <a:r>
              <a:rPr lang="nl-NL" altLang="nl-NL" sz="3600"/>
              <a:t>Door spiertjes in je huid gaan die haren rechtop staan (kippenvel). </a:t>
            </a:r>
            <a:br>
              <a:rPr lang="nl-NL" altLang="nl-NL" sz="3600"/>
            </a:br>
            <a:r>
              <a:rPr lang="nl-NL" altLang="nl-NL" sz="3600"/>
              <a:t>Er zit dan meer  lucht tussen de haren</a:t>
            </a:r>
            <a:r>
              <a:rPr lang="nl-NL" altLang="nl-NL" smtClean="0"/>
              <a:t>.</a:t>
            </a:r>
          </a:p>
        </p:txBody>
      </p:sp>
      <p:pic>
        <p:nvPicPr>
          <p:cNvPr id="12291" name="Picture 2" descr="F:\DATA\4A\4A7 FOTO'S BESCHERMING\P104075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11450" y="2332038"/>
            <a:ext cx="6800850" cy="4525962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36341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5">
                <a:lumMod val="40000"/>
                <a:lumOff val="60000"/>
              </a:schemeClr>
            </a:gs>
            <a:gs pos="46000">
              <a:schemeClr val="accent5">
                <a:lumMod val="95000"/>
                <a:lumOff val="5000"/>
              </a:schemeClr>
            </a:gs>
            <a:gs pos="100000">
              <a:schemeClr val="accent5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el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2133600"/>
          </a:xfrm>
        </p:spPr>
        <p:txBody>
          <a:bodyPr/>
          <a:lstStyle/>
          <a:p>
            <a:r>
              <a:rPr lang="nl-NL" altLang="nl-NL" sz="3600"/>
              <a:t>Door de samentrekking van de huidspiertjes en skeletspieren wordt warmte geproduceerd (rillen en klappertanden)</a:t>
            </a:r>
            <a:endParaRPr lang="nl-NL" altLang="nl-NL" smtClean="0"/>
          </a:p>
        </p:txBody>
      </p:sp>
      <p:pic>
        <p:nvPicPr>
          <p:cNvPr id="13315" name="Picture 2" descr="F:\DATA\4A\4A7 FOTO'S BESCHERMING\P104075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11450" y="2133600"/>
            <a:ext cx="6800850" cy="47244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80271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5">
                <a:lumMod val="40000"/>
                <a:lumOff val="60000"/>
              </a:schemeClr>
            </a:gs>
            <a:gs pos="46000">
              <a:schemeClr val="accent5">
                <a:lumMod val="95000"/>
                <a:lumOff val="5000"/>
              </a:schemeClr>
            </a:gs>
            <a:gs pos="100000">
              <a:schemeClr val="accent5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smtClean="0"/>
              <a:t>Onderhuids bindweefsel: </a:t>
            </a:r>
            <a:r>
              <a:rPr lang="nl-NL" altLang="nl-NL" sz="4000"/>
              <a:t>vet voor warmte-isolatie en reservestof</a:t>
            </a:r>
          </a:p>
        </p:txBody>
      </p:sp>
      <p:sp>
        <p:nvSpPr>
          <p:cNvPr id="14339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altLang="nl-NL" smtClean="0"/>
          </a:p>
        </p:txBody>
      </p:sp>
      <p:pic>
        <p:nvPicPr>
          <p:cNvPr id="14340" name="Picture 2" descr="F:\DATA\4A\4A7 FOTO'S BESCHERMING\P10407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1" y="1700214"/>
            <a:ext cx="5832475" cy="515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8920605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5">
                <a:lumMod val="40000"/>
                <a:lumOff val="60000"/>
              </a:schemeClr>
            </a:gs>
            <a:gs pos="46000">
              <a:schemeClr val="accent5">
                <a:lumMod val="95000"/>
                <a:lumOff val="5000"/>
              </a:schemeClr>
            </a:gs>
            <a:gs pos="100000">
              <a:schemeClr val="accent5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smtClean="0"/>
              <a:t>Warmteafgifte</a:t>
            </a:r>
          </a:p>
        </p:txBody>
      </p:sp>
      <p:sp>
        <p:nvSpPr>
          <p:cNvPr id="14339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altLang="nl-NL" smtClean="0"/>
              <a:t>1. straling (denk aan een kampvuur)</a:t>
            </a:r>
          </a:p>
          <a:p>
            <a:r>
              <a:rPr lang="nl-NL" altLang="nl-NL" smtClean="0"/>
              <a:t>2. geleiding (in water koel je snel af)</a:t>
            </a:r>
          </a:p>
          <a:p>
            <a:r>
              <a:rPr lang="nl-NL" altLang="nl-NL" smtClean="0"/>
              <a:t>3. stroming (het is kouder als het waait)</a:t>
            </a:r>
          </a:p>
          <a:p>
            <a:r>
              <a:rPr lang="nl-NL" altLang="nl-NL" smtClean="0"/>
              <a:t>4. verdamping (als je zweet)</a:t>
            </a:r>
          </a:p>
          <a:p>
            <a:endParaRPr lang="nl-NL" altLang="nl-NL" smtClean="0"/>
          </a:p>
          <a:p>
            <a:r>
              <a:rPr lang="nl-NL" altLang="nl-NL" smtClean="0"/>
              <a:t>Waarom raak je in water sneller onderkoelt als je veel beweegt?.. </a:t>
            </a:r>
          </a:p>
        </p:txBody>
      </p:sp>
    </p:spTree>
    <p:extLst>
      <p:ext uri="{BB962C8B-B14F-4D97-AF65-F5344CB8AC3E}">
        <p14:creationId xmlns="" xmlns:p14="http://schemas.microsoft.com/office/powerpoint/2010/main" val="2478044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5">
                <a:lumMod val="40000"/>
                <a:lumOff val="60000"/>
              </a:schemeClr>
            </a:gs>
            <a:gs pos="46000">
              <a:schemeClr val="accent5">
                <a:lumMod val="95000"/>
                <a:lumOff val="5000"/>
              </a:schemeClr>
            </a:gs>
            <a:gs pos="100000">
              <a:schemeClr val="accent5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altLang="nl-NL" smtClean="0"/>
          </a:p>
        </p:txBody>
      </p:sp>
      <p:pic>
        <p:nvPicPr>
          <p:cNvPr id="16387" name="Picture 2" descr="E:\DATA\4A\4A5 FOTO'S HOMEO\P104069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0"/>
            <a:ext cx="5056188" cy="68580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6388" name="Tijdelijke aanduiding voor inhoud 5"/>
          <p:cNvSpPr>
            <a:spLocks noGrp="1"/>
          </p:cNvSpPr>
          <p:nvPr>
            <p:ph sz="half" idx="2"/>
          </p:nvPr>
        </p:nvSpPr>
        <p:spPr>
          <a:xfrm>
            <a:off x="6672264" y="620714"/>
            <a:ext cx="3995737" cy="5832475"/>
          </a:xfrm>
        </p:spPr>
        <p:txBody>
          <a:bodyPr/>
          <a:lstStyle/>
          <a:p>
            <a:r>
              <a:rPr lang="nl-NL" altLang="nl-NL" smtClean="0"/>
              <a:t>Waarom hebben onze armen en benen bij lage temperaturen of in rust meestal een lagere temperatuur?</a:t>
            </a:r>
          </a:p>
          <a:p>
            <a:endParaRPr lang="nl-NL" altLang="nl-NL" smtClean="0"/>
          </a:p>
          <a:p>
            <a:r>
              <a:rPr lang="nl-NL" altLang="nl-NL" smtClean="0"/>
              <a:t>Waarom hebben onze armen en benen bij hoge temperaturen of bij inspanning meestal een lagere temperatuur?</a:t>
            </a:r>
          </a:p>
          <a:p>
            <a:endParaRPr lang="nl-NL" altLang="nl-NL" smtClean="0"/>
          </a:p>
        </p:txBody>
      </p:sp>
    </p:spTree>
    <p:extLst>
      <p:ext uri="{BB962C8B-B14F-4D97-AF65-F5344CB8AC3E}">
        <p14:creationId xmlns="" xmlns:p14="http://schemas.microsoft.com/office/powerpoint/2010/main" val="727673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5">
                <a:lumMod val="40000"/>
                <a:lumOff val="60000"/>
              </a:schemeClr>
            </a:gs>
            <a:gs pos="46000">
              <a:schemeClr val="accent5">
                <a:lumMod val="95000"/>
                <a:lumOff val="5000"/>
              </a:schemeClr>
            </a:gs>
            <a:gs pos="100000">
              <a:schemeClr val="accent5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smtClean="0"/>
              <a:t>Lichaamstemperatuur</a:t>
            </a:r>
          </a:p>
        </p:txBody>
      </p:sp>
      <p:sp>
        <p:nvSpPr>
          <p:cNvPr id="15363" name="Tijdelijke aanduiding voor inhoud 2"/>
          <p:cNvSpPr>
            <a:spLocks noGrp="1"/>
          </p:cNvSpPr>
          <p:nvPr>
            <p:ph idx="1"/>
          </p:nvPr>
        </p:nvSpPr>
        <p:spPr>
          <a:xfrm>
            <a:off x="1524000" y="1600200"/>
            <a:ext cx="9144000" cy="4852988"/>
          </a:xfrm>
        </p:spPr>
        <p:txBody>
          <a:bodyPr/>
          <a:lstStyle/>
          <a:p>
            <a:r>
              <a:rPr lang="nl-NL" altLang="nl-NL" smtClean="0"/>
              <a:t>Waarom mag ons lichaam niet te heet worden? Welke stoffen in ons lichaam kunnen hier niet tegen?</a:t>
            </a:r>
          </a:p>
          <a:p>
            <a:pPr>
              <a:buFontTx/>
              <a:buNone/>
            </a:pPr>
            <a:endParaRPr lang="nl-NL" altLang="nl-NL" smtClean="0"/>
          </a:p>
          <a:p>
            <a:r>
              <a:rPr lang="nl-NL" altLang="nl-NL" smtClean="0"/>
              <a:t>Als enzymen te warm worden gaan ze kapot.  En dan stoppen de chemische processen in je lichaam.</a:t>
            </a:r>
          </a:p>
        </p:txBody>
      </p:sp>
    </p:spTree>
    <p:extLst>
      <p:ext uri="{BB962C8B-B14F-4D97-AF65-F5344CB8AC3E}">
        <p14:creationId xmlns="" xmlns:p14="http://schemas.microsoft.com/office/powerpoint/2010/main" val="360869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5">
                <a:lumMod val="40000"/>
                <a:lumOff val="60000"/>
              </a:schemeClr>
            </a:gs>
            <a:gs pos="46000">
              <a:schemeClr val="accent5">
                <a:lumMod val="95000"/>
                <a:lumOff val="5000"/>
              </a:schemeClr>
            </a:gs>
            <a:gs pos="100000">
              <a:schemeClr val="accent5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>
          <a:xfrm>
            <a:off x="1524000" y="1"/>
            <a:ext cx="9144000" cy="1700213"/>
          </a:xfrm>
        </p:spPr>
        <p:txBody>
          <a:bodyPr/>
          <a:lstStyle/>
          <a:p>
            <a:r>
              <a:rPr lang="nl-NL" altLang="nl-NL" sz="3600" b="1">
                <a:solidFill>
                  <a:srgbClr val="FF0000"/>
                </a:solidFill>
              </a:rPr>
              <a:t>De huid:</a:t>
            </a:r>
            <a:r>
              <a:rPr lang="nl-NL" altLang="nl-NL" sz="3600"/>
              <a:t/>
            </a:r>
            <a:br>
              <a:rPr lang="nl-NL" altLang="nl-NL" sz="3600"/>
            </a:br>
            <a:r>
              <a:rPr lang="nl-NL" altLang="nl-NL" sz="3200"/>
              <a:t>opperhuid, lederhuid en onderhuids bindweefsel</a:t>
            </a:r>
          </a:p>
        </p:txBody>
      </p:sp>
      <p:pic>
        <p:nvPicPr>
          <p:cNvPr id="3075" name="Picture 2" descr="F:\DATA\4A\4A7 FOTO'S BESCHERMING\P104075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31219" y="1361395"/>
            <a:ext cx="7929562" cy="5300662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62477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5">
                <a:lumMod val="40000"/>
                <a:lumOff val="60000"/>
              </a:schemeClr>
            </a:gs>
            <a:gs pos="46000">
              <a:schemeClr val="accent5">
                <a:lumMod val="95000"/>
                <a:lumOff val="5000"/>
              </a:schemeClr>
            </a:gs>
            <a:gs pos="100000">
              <a:schemeClr val="accent5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smtClean="0"/>
              <a:t>Lichaamstemperatuur</a:t>
            </a:r>
          </a:p>
        </p:txBody>
      </p:sp>
      <p:sp>
        <p:nvSpPr>
          <p:cNvPr id="16387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altLang="nl-NL" smtClean="0"/>
              <a:t>Welke lichaamsdelen zullen het warmst zijn.</a:t>
            </a:r>
          </a:p>
          <a:p>
            <a:r>
              <a:rPr lang="nl-NL" altLang="nl-NL" smtClean="0"/>
              <a:t>De organen in je romp. Daar zit in verhouding weinig huid om te koelen.</a:t>
            </a:r>
          </a:p>
          <a:p>
            <a:r>
              <a:rPr lang="nl-NL" altLang="nl-NL" smtClean="0"/>
              <a:t>Hoe wordt de overtollige aan warmte daar afgevoerd?</a:t>
            </a:r>
          </a:p>
          <a:p>
            <a:r>
              <a:rPr lang="nl-NL" altLang="nl-NL" smtClean="0"/>
              <a:t>Via het bloed naar de huid..</a:t>
            </a:r>
          </a:p>
          <a:p>
            <a:endParaRPr lang="nl-NL" altLang="nl-NL" smtClean="0"/>
          </a:p>
        </p:txBody>
      </p:sp>
    </p:spTree>
    <p:extLst>
      <p:ext uri="{BB962C8B-B14F-4D97-AF65-F5344CB8AC3E}">
        <p14:creationId xmlns="" xmlns:p14="http://schemas.microsoft.com/office/powerpoint/2010/main" val="3398142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5">
                <a:lumMod val="40000"/>
                <a:lumOff val="60000"/>
              </a:schemeClr>
            </a:gs>
            <a:gs pos="46000">
              <a:schemeClr val="accent5">
                <a:lumMod val="95000"/>
                <a:lumOff val="5000"/>
              </a:schemeClr>
            </a:gs>
            <a:gs pos="100000">
              <a:schemeClr val="accent5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smtClean="0"/>
              <a:t>Zweten: hoe raakt je lichaam overtollige warmte kwijt?</a:t>
            </a:r>
          </a:p>
        </p:txBody>
      </p:sp>
      <p:sp>
        <p:nvSpPr>
          <p:cNvPr id="17411" name="Tijdelijke aanduiding voor inhoud 2"/>
          <p:cNvSpPr>
            <a:spLocks noGrp="1"/>
          </p:cNvSpPr>
          <p:nvPr>
            <p:ph idx="1"/>
          </p:nvPr>
        </p:nvSpPr>
        <p:spPr>
          <a:xfrm>
            <a:off x="1981200" y="2060576"/>
            <a:ext cx="8229600" cy="4608513"/>
          </a:xfrm>
        </p:spPr>
        <p:txBody>
          <a:bodyPr/>
          <a:lstStyle/>
          <a:p>
            <a:r>
              <a:rPr lang="nl-NL" altLang="nl-NL" smtClean="0"/>
              <a:t>Als het lichaam te warm wordt, wordt er zweet afgegeven.</a:t>
            </a:r>
          </a:p>
          <a:p>
            <a:r>
              <a:rPr lang="nl-NL" altLang="nl-NL" smtClean="0"/>
              <a:t>Het verdampen van zweet kost energie.</a:t>
            </a:r>
          </a:p>
          <a:p>
            <a:r>
              <a:rPr lang="nl-NL" altLang="nl-NL" smtClean="0"/>
              <a:t>Die energie = warmte wordt onttrokken aan de huid</a:t>
            </a:r>
          </a:p>
          <a:p>
            <a:pPr>
              <a:buFontTx/>
              <a:buNone/>
            </a:pPr>
            <a:endParaRPr lang="nl-NL" altLang="nl-NL" sz="1400"/>
          </a:p>
          <a:p>
            <a:r>
              <a:rPr lang="nl-NL" altLang="nl-NL" smtClean="0"/>
              <a:t>Bij 100% luchtvochtigheid verdampt het zweet niet en koel je dus niet af !!..</a:t>
            </a:r>
          </a:p>
        </p:txBody>
      </p:sp>
    </p:spTree>
    <p:extLst>
      <p:ext uri="{BB962C8B-B14F-4D97-AF65-F5344CB8AC3E}">
        <p14:creationId xmlns="" xmlns:p14="http://schemas.microsoft.com/office/powerpoint/2010/main" val="3080654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34434" y="2224216"/>
            <a:ext cx="11472333" cy="202650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nl-NL" sz="7200" b="1" dirty="0" smtClean="0"/>
              <a:t/>
            </a:r>
            <a:br>
              <a:rPr lang="nl-NL" sz="7200" b="1" dirty="0" smtClean="0"/>
            </a:br>
            <a:r>
              <a:rPr lang="nl-NL" sz="7200" b="1" dirty="0" smtClean="0"/>
              <a:t/>
            </a:r>
            <a:br>
              <a:rPr lang="nl-NL" sz="7200" b="1" dirty="0" smtClean="0"/>
            </a:br>
            <a:r>
              <a:rPr lang="nl-NL" sz="7200" b="1" dirty="0" smtClean="0"/>
              <a:t/>
            </a:r>
            <a:br>
              <a:rPr lang="nl-NL" sz="7200" b="1" dirty="0" smtClean="0"/>
            </a:br>
            <a:r>
              <a:rPr lang="nl-NL" sz="7200" b="1" dirty="0" smtClean="0"/>
              <a:t/>
            </a:r>
            <a:br>
              <a:rPr lang="nl-NL" sz="7200" b="1" dirty="0" smtClean="0"/>
            </a:br>
            <a:r>
              <a:rPr lang="nl-NL" sz="7200" b="1" dirty="0" smtClean="0"/>
              <a:t/>
            </a:r>
            <a:br>
              <a:rPr lang="nl-NL" sz="7200" b="1" dirty="0" smtClean="0"/>
            </a:br>
            <a:r>
              <a:rPr lang="nl-NL" sz="7200" b="1" dirty="0" smtClean="0"/>
              <a:t/>
            </a:r>
            <a:br>
              <a:rPr lang="nl-NL" sz="7200" b="1" dirty="0" smtClean="0"/>
            </a:br>
            <a:r>
              <a:rPr lang="nl-NL" sz="7200" b="1" dirty="0" smtClean="0"/>
              <a:t>Menselijke afweer </a:t>
            </a:r>
            <a:br>
              <a:rPr lang="nl-NL" sz="7200" b="1" dirty="0" smtClean="0"/>
            </a:br>
            <a:r>
              <a:rPr lang="nl-NL" sz="4000" dirty="0" smtClean="0"/>
              <a:t>(tegen lichaamsvreemde stoffen- antigenen)</a:t>
            </a:r>
            <a:br>
              <a:rPr lang="nl-NL" sz="4000" dirty="0" smtClean="0"/>
            </a:br>
            <a:r>
              <a:rPr lang="nl-NL" sz="4000" dirty="0" smtClean="0"/>
              <a:t/>
            </a:r>
            <a:br>
              <a:rPr lang="nl-NL" sz="4000" dirty="0" smtClean="0"/>
            </a:br>
            <a:r>
              <a:rPr lang="nl-NL" sz="6600" b="1" dirty="0" smtClean="0"/>
              <a:t>=</a:t>
            </a:r>
            <a:r>
              <a:rPr lang="nl-NL" sz="4000" dirty="0" smtClean="0"/>
              <a:t> </a:t>
            </a:r>
            <a:r>
              <a:rPr lang="nl-NL" sz="6600" b="1" dirty="0" smtClean="0">
                <a:solidFill>
                  <a:srgbClr val="FF0000"/>
                </a:solidFill>
              </a:rPr>
              <a:t>Immunologie</a:t>
            </a:r>
            <a:r>
              <a:rPr lang="nl-NL" sz="2800" b="1" dirty="0" smtClean="0"/>
              <a:t/>
            </a:r>
            <a:br>
              <a:rPr lang="nl-NL" sz="2800" b="1" dirty="0" smtClean="0"/>
            </a:br>
            <a:r>
              <a:rPr lang="nl-NL" sz="2800" b="1" dirty="0" smtClean="0"/>
              <a:t/>
            </a:r>
            <a:br>
              <a:rPr lang="nl-NL" sz="2800" b="1" dirty="0" smtClean="0"/>
            </a:br>
            <a:r>
              <a:rPr lang="nl-NL" sz="2800" b="1" dirty="0" smtClean="0">
                <a:solidFill>
                  <a:srgbClr val="FF0000"/>
                </a:solidFill>
              </a:rPr>
              <a:t>Infectie: </a:t>
            </a:r>
            <a:r>
              <a:rPr lang="nl-NL" sz="2800" b="1" dirty="0" smtClean="0"/>
              <a:t>het binnendringen van een ziekteverwekker in ons lichaam  		</a:t>
            </a:r>
            <a:endParaRPr lang="nl-NL" sz="66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31800" y="590551"/>
            <a:ext cx="11567584" cy="1470025"/>
          </a:xfrm>
        </p:spPr>
        <p:txBody>
          <a:bodyPr/>
          <a:lstStyle/>
          <a:p>
            <a:pPr eaLnBrk="1" hangingPunct="1"/>
            <a:r>
              <a:rPr lang="nl-NL" sz="3600" smtClean="0"/>
              <a:t>Waartegen moeten we ons beschermen?</a:t>
            </a:r>
          </a:p>
        </p:txBody>
      </p:sp>
      <p:sp>
        <p:nvSpPr>
          <p:cNvPr id="21507" name="Text Box 16"/>
          <p:cNvSpPr txBox="1">
            <a:spLocks noChangeArrowheads="1"/>
          </p:cNvSpPr>
          <p:nvPr/>
        </p:nvSpPr>
        <p:spPr bwMode="auto">
          <a:xfrm>
            <a:off x="431801" y="1341438"/>
            <a:ext cx="72009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i="0"/>
          </a:p>
        </p:txBody>
      </p:sp>
      <p:sp>
        <p:nvSpPr>
          <p:cNvPr id="19460" name="Text Box 17"/>
          <p:cNvSpPr txBox="1">
            <a:spLocks noChangeArrowheads="1"/>
          </p:cNvSpPr>
          <p:nvPr/>
        </p:nvSpPr>
        <p:spPr bwMode="auto">
          <a:xfrm>
            <a:off x="2925233" y="1916114"/>
            <a:ext cx="4895851" cy="35401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arenR"/>
            </a:pPr>
            <a:r>
              <a:rPr lang="nl-NL" sz="3200" b="1" i="0"/>
              <a:t> Bacteriën</a:t>
            </a:r>
          </a:p>
          <a:p>
            <a:pPr marL="342900" indent="-342900">
              <a:spcBef>
                <a:spcPct val="50000"/>
              </a:spcBef>
              <a:buFontTx/>
              <a:buAutoNum type="arabicParenR"/>
            </a:pPr>
            <a:r>
              <a:rPr lang="nl-NL" sz="3200" b="1" i="0"/>
              <a:t> Virussen</a:t>
            </a:r>
          </a:p>
          <a:p>
            <a:pPr marL="342900" indent="-342900">
              <a:spcBef>
                <a:spcPct val="50000"/>
              </a:spcBef>
              <a:buFontTx/>
              <a:buAutoNum type="arabicParenR"/>
            </a:pPr>
            <a:r>
              <a:rPr lang="nl-NL" sz="3200" b="1" i="0"/>
              <a:t> Schimmels</a:t>
            </a:r>
          </a:p>
          <a:p>
            <a:pPr marL="342900" indent="-342900">
              <a:spcBef>
                <a:spcPct val="50000"/>
              </a:spcBef>
              <a:buFontTx/>
              <a:buAutoNum type="arabicParenR"/>
            </a:pPr>
            <a:r>
              <a:rPr lang="nl-NL" sz="3200" b="1" i="0"/>
              <a:t> Parasieten</a:t>
            </a:r>
          </a:p>
          <a:p>
            <a:pPr marL="342900" indent="-342900">
              <a:spcBef>
                <a:spcPct val="50000"/>
              </a:spcBef>
              <a:buFontTx/>
              <a:buAutoNum type="arabicParenR"/>
            </a:pPr>
            <a:r>
              <a:rPr lang="nl-NL" sz="3200" b="1" i="0"/>
              <a:t> Gifstoffen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6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6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31800" y="590551"/>
            <a:ext cx="11567584" cy="1109663"/>
          </a:xfrm>
        </p:spPr>
        <p:txBody>
          <a:bodyPr/>
          <a:lstStyle/>
          <a:p>
            <a:pPr eaLnBrk="1" hangingPunct="1"/>
            <a:r>
              <a:rPr lang="nl-NL" sz="3600" b="1" smtClean="0">
                <a:solidFill>
                  <a:srgbClr val="FF0000"/>
                </a:solidFill>
              </a:rPr>
              <a:t>Welk geneesmiddel doodt bacteriën?</a:t>
            </a: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431801" y="1341438"/>
            <a:ext cx="72009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i="0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1295400" y="1700213"/>
            <a:ext cx="9984317" cy="4824412"/>
            <a:chOff x="1292" y="1434"/>
            <a:chExt cx="3447" cy="2223"/>
          </a:xfrm>
        </p:grpSpPr>
        <p:pic>
          <p:nvPicPr>
            <p:cNvPr id="22533" name="Picture 5" descr="18-01-VirusBactCellComp-L.jpg"/>
            <p:cNvPicPr>
              <a:picLocks noChangeAspect="1" noChangeArrowheads="1"/>
            </p:cNvPicPr>
            <p:nvPr/>
          </p:nvPicPr>
          <p:blipFill>
            <a:blip r:embed="rId2" cstate="print"/>
            <a:srcRect b="33910"/>
            <a:stretch>
              <a:fillRect/>
            </a:stretch>
          </p:blipFill>
          <p:spPr bwMode="auto">
            <a:xfrm>
              <a:off x="1292" y="1480"/>
              <a:ext cx="3447" cy="21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534" name="Text Box 7"/>
            <p:cNvSpPr txBox="1">
              <a:spLocks noChangeArrowheads="1"/>
            </p:cNvSpPr>
            <p:nvPr/>
          </p:nvSpPr>
          <p:spPr bwMode="auto">
            <a:xfrm>
              <a:off x="1382" y="1434"/>
              <a:ext cx="2313" cy="61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>
                <a:spcBef>
                  <a:spcPct val="50000"/>
                </a:spcBef>
                <a:buFontTx/>
                <a:buAutoNum type="arabicParenR"/>
              </a:pPr>
              <a:r>
                <a:rPr lang="nl-NL" sz="3200" b="1" i="0"/>
                <a:t> Bacteriën</a:t>
              </a:r>
            </a:p>
            <a:p>
              <a:pPr marL="342900" indent="-342900">
                <a:spcBef>
                  <a:spcPct val="50000"/>
                </a:spcBef>
              </a:pPr>
              <a:endParaRPr lang="nl-NL" sz="3200" b="1" i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Wist je dat..............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smtClean="0">
              <a:solidFill>
                <a:schemeClr val="tx2"/>
              </a:solidFill>
            </a:endParaRPr>
          </a:p>
          <a:p>
            <a:r>
              <a:rPr lang="nl-NL" smtClean="0">
                <a:solidFill>
                  <a:schemeClr val="tx2"/>
                </a:solidFill>
              </a:rPr>
              <a:t>Je huid bezaaid is met bacteriën</a:t>
            </a:r>
          </a:p>
          <a:p>
            <a:endParaRPr lang="nl-NL" smtClean="0">
              <a:solidFill>
                <a:schemeClr val="tx2"/>
              </a:solidFill>
            </a:endParaRPr>
          </a:p>
          <a:p>
            <a:r>
              <a:rPr lang="nl-NL" smtClean="0">
                <a:solidFill>
                  <a:schemeClr val="tx2"/>
                </a:solidFill>
              </a:rPr>
              <a:t>Je darmen vol zitten met bacteriën</a:t>
            </a:r>
          </a:p>
          <a:p>
            <a:endParaRPr lang="nl-NL" smtClean="0">
              <a:solidFill>
                <a:schemeClr val="tx2"/>
              </a:solidFill>
            </a:endParaRPr>
          </a:p>
          <a:p>
            <a:r>
              <a:rPr lang="nl-NL" smtClean="0">
                <a:solidFill>
                  <a:schemeClr val="tx2"/>
                </a:solidFill>
              </a:rPr>
              <a:t>Je 2,5 kilo aan bacteriën op en in je hebt..</a:t>
            </a:r>
          </a:p>
          <a:p>
            <a:endParaRPr lang="nl-NL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31800" y="158751"/>
            <a:ext cx="11567584" cy="1470025"/>
          </a:xfrm>
        </p:spPr>
        <p:txBody>
          <a:bodyPr/>
          <a:lstStyle/>
          <a:p>
            <a:pPr eaLnBrk="1" hangingPunct="1"/>
            <a:r>
              <a:rPr lang="nl-NL" sz="3600" smtClean="0"/>
              <a:t>De bacterie in je darmen die je helpt met je spijsvertering:</a:t>
            </a:r>
            <a:br>
              <a:rPr lang="nl-NL" sz="3600" smtClean="0"/>
            </a:br>
            <a:r>
              <a:rPr lang="nl-NL" sz="3600" smtClean="0"/>
              <a:t>Escheria Coli of E-Coli</a:t>
            </a:r>
          </a:p>
        </p:txBody>
      </p:sp>
      <p:pic>
        <p:nvPicPr>
          <p:cNvPr id="24579" name="Picture 10" descr="ecoliviren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1617" y="1773238"/>
            <a:ext cx="7584016" cy="455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Text Box 11"/>
          <p:cNvSpPr txBox="1">
            <a:spLocks noChangeArrowheads="1"/>
          </p:cNvSpPr>
          <p:nvPr/>
        </p:nvSpPr>
        <p:spPr bwMode="auto">
          <a:xfrm>
            <a:off x="2117" y="0"/>
            <a:ext cx="3022600" cy="3762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i="0"/>
              <a:t>Boek paragraaf: 5.2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Hoezo E. coli ongevaarlijk?</a:t>
            </a:r>
          </a:p>
        </p:txBody>
      </p:sp>
      <p:sp>
        <p:nvSpPr>
          <p:cNvPr id="2560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smtClean="0"/>
          </a:p>
          <a:p>
            <a:r>
              <a:rPr lang="nl-NL" smtClean="0">
                <a:hlinkClick r:id="rId2"/>
              </a:rPr>
              <a:t>http://www.nu.nl/buitenland/2530872/nieuwe-bacteriestam-achter-ehec-infectie.html</a:t>
            </a:r>
            <a:endParaRPr lang="nl-NL" smtClean="0"/>
          </a:p>
          <a:p>
            <a:pPr>
              <a:buFontTx/>
              <a:buNone/>
            </a:pPr>
            <a:endParaRPr lang="nl-NL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6051" y="260351"/>
            <a:ext cx="11999383" cy="1470025"/>
          </a:xfrm>
        </p:spPr>
        <p:txBody>
          <a:bodyPr/>
          <a:lstStyle/>
          <a:p>
            <a:pPr eaLnBrk="1" hangingPunct="1"/>
            <a:r>
              <a:rPr lang="nl-NL" sz="3600" smtClean="0"/>
              <a:t>De bacterie in je darmen die je ziek maakt:</a:t>
            </a:r>
            <a:br>
              <a:rPr lang="nl-NL" sz="3600" smtClean="0"/>
            </a:br>
            <a:r>
              <a:rPr lang="nl-NL" sz="3600" smtClean="0"/>
              <a:t> Helicobacter pylori:</a:t>
            </a:r>
          </a:p>
        </p:txBody>
      </p:sp>
      <p:pic>
        <p:nvPicPr>
          <p:cNvPr id="26627" name="Picture 8" descr="helicobacter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56367" y="1700213"/>
            <a:ext cx="7615767" cy="457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31800" y="590551"/>
            <a:ext cx="11567584" cy="1470025"/>
          </a:xfrm>
        </p:spPr>
        <p:txBody>
          <a:bodyPr/>
          <a:lstStyle/>
          <a:p>
            <a:pPr eaLnBrk="1" hangingPunct="1"/>
            <a:r>
              <a:rPr lang="nl-NL" sz="3600" dirty="0" smtClean="0"/>
              <a:t>Waartegen moeten we ons beschermen?</a:t>
            </a: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431801" y="1341438"/>
            <a:ext cx="72009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i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79622" y="1952368"/>
            <a:ext cx="10429102" cy="4559643"/>
            <a:chOff x="612" y="1307"/>
            <a:chExt cx="4355" cy="2539"/>
          </a:xfrm>
        </p:grpSpPr>
        <p:pic>
          <p:nvPicPr>
            <p:cNvPr id="27655" name="Picture 5" descr="33-12-TapewormAnatomy-NL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12" y="1307"/>
              <a:ext cx="4355" cy="25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656" name="Text Box 6"/>
            <p:cNvSpPr txBox="1">
              <a:spLocks noChangeArrowheads="1"/>
            </p:cNvSpPr>
            <p:nvPr/>
          </p:nvSpPr>
          <p:spPr bwMode="auto">
            <a:xfrm>
              <a:off x="703" y="1888"/>
              <a:ext cx="2495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GB" sz="3200" i="0"/>
            </a:p>
          </p:txBody>
        </p:sp>
      </p:grpSp>
      <p:sp>
        <p:nvSpPr>
          <p:cNvPr id="27653" name="Text Box 7"/>
          <p:cNvSpPr txBox="1">
            <a:spLocks noChangeArrowheads="1"/>
          </p:cNvSpPr>
          <p:nvPr/>
        </p:nvSpPr>
        <p:spPr bwMode="auto">
          <a:xfrm>
            <a:off x="912285" y="2563814"/>
            <a:ext cx="691091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sz="2400" b="1" i="0"/>
              <a:t>Lintworm krijgen we van rauw (varkens-)vlees dat we eten</a:t>
            </a:r>
          </a:p>
          <a:p>
            <a:pPr>
              <a:spcBef>
                <a:spcPct val="50000"/>
              </a:spcBef>
            </a:pPr>
            <a:r>
              <a:rPr lang="nl-NL" sz="2400" b="1" i="0"/>
              <a:t>In sommige religies is varkensvlees daarom verboden</a:t>
            </a:r>
          </a:p>
        </p:txBody>
      </p:sp>
      <p:sp>
        <p:nvSpPr>
          <p:cNvPr id="27654" name="Text Box 8"/>
          <p:cNvSpPr txBox="1">
            <a:spLocks noChangeArrowheads="1"/>
          </p:cNvSpPr>
          <p:nvPr/>
        </p:nvSpPr>
        <p:spPr bwMode="auto">
          <a:xfrm>
            <a:off x="814917" y="1844675"/>
            <a:ext cx="528108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sz="3200" b="1" i="0"/>
              <a:t>2) Parasieten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76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5">
                <a:lumMod val="40000"/>
                <a:lumOff val="60000"/>
              </a:schemeClr>
            </a:gs>
            <a:gs pos="46000">
              <a:schemeClr val="accent5">
                <a:lumMod val="95000"/>
                <a:lumOff val="5000"/>
              </a:schemeClr>
            </a:gs>
            <a:gs pos="100000">
              <a:schemeClr val="accent5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1"/>
          <p:cNvSpPr>
            <a:spLocks noGrp="1"/>
          </p:cNvSpPr>
          <p:nvPr>
            <p:ph type="title"/>
          </p:nvPr>
        </p:nvSpPr>
        <p:spPr>
          <a:xfrm>
            <a:off x="903514" y="430439"/>
            <a:ext cx="10515600" cy="1325563"/>
          </a:xfrm>
        </p:spPr>
        <p:txBody>
          <a:bodyPr/>
          <a:lstStyle/>
          <a:p>
            <a:r>
              <a:rPr lang="nl-NL" altLang="nl-NL" dirty="0" smtClean="0"/>
              <a:t>De </a:t>
            </a:r>
            <a:r>
              <a:rPr lang="nl-NL" altLang="nl-NL" b="1" dirty="0" smtClean="0">
                <a:solidFill>
                  <a:srgbClr val="FF0000"/>
                </a:solidFill>
              </a:rPr>
              <a:t>Huid </a:t>
            </a:r>
            <a:r>
              <a:rPr lang="nl-NL" altLang="nl-NL" dirty="0" smtClean="0"/>
              <a:t>bestaat uit 3 lagen</a:t>
            </a:r>
            <a:r>
              <a:rPr lang="nl-NL" altLang="nl-NL" dirty="0"/>
              <a:t> </a:t>
            </a:r>
            <a:r>
              <a:rPr lang="nl-NL" altLang="nl-NL" sz="3200" dirty="0" smtClean="0"/>
              <a:t>(van buiten naar binnen)</a:t>
            </a:r>
            <a:br>
              <a:rPr lang="nl-NL" altLang="nl-NL" sz="3200" dirty="0" smtClean="0"/>
            </a:br>
            <a:r>
              <a:rPr lang="nl-NL" altLang="nl-NL" sz="3200" dirty="0" smtClean="0"/>
              <a:t>1. Opperhuid</a:t>
            </a:r>
          </a:p>
        </p:txBody>
      </p:sp>
      <p:sp>
        <p:nvSpPr>
          <p:cNvPr id="4099" name="Tijdelijke aanduiding voor inhoud 2"/>
          <p:cNvSpPr>
            <a:spLocks noGrp="1"/>
          </p:cNvSpPr>
          <p:nvPr>
            <p:ph idx="1"/>
          </p:nvPr>
        </p:nvSpPr>
        <p:spPr>
          <a:xfrm>
            <a:off x="630195" y="1600201"/>
            <a:ext cx="10503243" cy="4998307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nl-NL" altLang="nl-NL" sz="3800" dirty="0" smtClean="0">
                <a:solidFill>
                  <a:srgbClr val="FF0000"/>
                </a:solidFill>
              </a:rPr>
              <a:t>Opperhuid (0,1 mm)</a:t>
            </a:r>
            <a:r>
              <a:rPr lang="nl-NL" altLang="nl-NL" sz="3800" dirty="0" smtClean="0"/>
              <a:t>: </a:t>
            </a:r>
          </a:p>
          <a:p>
            <a:pPr marL="0" indent="0">
              <a:buNone/>
            </a:pPr>
            <a:r>
              <a:rPr lang="nl-NL" altLang="nl-NL" sz="3800" dirty="0" smtClean="0"/>
              <a:t>= buitenste laag (epitheelweefsel) bestaat uit: -  - - Hoornlaag (dode cellen) </a:t>
            </a:r>
          </a:p>
          <a:p>
            <a:r>
              <a:rPr lang="nl-NL" sz="3800" dirty="0" smtClean="0"/>
              <a:t>De binnenste laag:</a:t>
            </a:r>
          </a:p>
          <a:p>
            <a:r>
              <a:rPr lang="nl-NL" sz="3800" b="1" dirty="0" smtClean="0">
                <a:solidFill>
                  <a:srgbClr val="FF0000"/>
                </a:solidFill>
              </a:rPr>
              <a:t>Slijmlaag</a:t>
            </a:r>
            <a:r>
              <a:rPr lang="nl-NL" sz="3800" dirty="0" smtClean="0"/>
              <a:t>: </a:t>
            </a:r>
          </a:p>
          <a:p>
            <a:r>
              <a:rPr lang="nl-NL" sz="3800" dirty="0" smtClean="0"/>
              <a:t>vervangen van de slijtende hoornlaag</a:t>
            </a:r>
          </a:p>
          <a:p>
            <a:r>
              <a:rPr lang="nl-NL" sz="3800" dirty="0" smtClean="0"/>
              <a:t>De bovenste cellen verhoornen</a:t>
            </a:r>
          </a:p>
          <a:p>
            <a:pPr marL="0" indent="0">
              <a:buNone/>
            </a:pPr>
            <a:endParaRPr lang="nl-NL" altLang="nl-NL" sz="3800" dirty="0" smtClean="0"/>
          </a:p>
          <a:p>
            <a:pPr marL="0" indent="0">
              <a:buNone/>
            </a:pPr>
            <a:r>
              <a:rPr lang="nl-NL" altLang="nl-NL" sz="3800" dirty="0" smtClean="0"/>
              <a:t>en eronder   </a:t>
            </a:r>
          </a:p>
          <a:p>
            <a:pPr marL="0" indent="0">
              <a:buNone/>
            </a:pPr>
            <a:r>
              <a:rPr lang="nl-NL" altLang="nl-NL" sz="3800" dirty="0" err="1" smtClean="0">
                <a:solidFill>
                  <a:srgbClr val="FF0000"/>
                </a:solidFill>
              </a:rPr>
              <a:t>Kiemlaag</a:t>
            </a:r>
            <a:r>
              <a:rPr lang="nl-NL" altLang="nl-NL" sz="3800" dirty="0" smtClean="0"/>
              <a:t> (onderste deel daarvan bestaat uit</a:t>
            </a:r>
          </a:p>
          <a:p>
            <a:pPr marL="0" indent="0">
              <a:buNone/>
            </a:pPr>
            <a:r>
              <a:rPr lang="nl-NL" altLang="nl-NL" sz="3800" dirty="0" smtClean="0"/>
              <a:t>delende cellen)</a:t>
            </a:r>
          </a:p>
          <a:p>
            <a:pPr marL="0" indent="0">
              <a:buNone/>
            </a:pPr>
            <a:endParaRPr lang="nl-NL" altLang="nl-NL" sz="3800" dirty="0" smtClean="0"/>
          </a:p>
          <a:p>
            <a:pPr marL="0" indent="0">
              <a:buNone/>
            </a:pPr>
            <a:r>
              <a:rPr lang="nl-NL" altLang="nl-NL" sz="3800" dirty="0" smtClean="0"/>
              <a:t>Functie: slijtfunctie</a:t>
            </a:r>
          </a:p>
          <a:p>
            <a:pPr marL="0" indent="0">
              <a:buNone/>
            </a:pPr>
            <a:r>
              <a:rPr lang="nl-NL" altLang="nl-NL" sz="3800" dirty="0" err="1" smtClean="0"/>
              <a:t>Kiemlaag</a:t>
            </a:r>
            <a:r>
              <a:rPr lang="nl-NL" altLang="nl-NL" sz="3800" dirty="0" smtClean="0"/>
              <a:t>: voortdurend nieuwe cellen maken (mitose)</a:t>
            </a:r>
          </a:p>
          <a:p>
            <a:pPr marL="0" indent="0">
              <a:buNone/>
            </a:pPr>
            <a:r>
              <a:rPr lang="nl-NL" altLang="nl-NL" sz="3800" dirty="0" smtClean="0"/>
              <a:t>Bovenste laag kiemcellen verhoornen steeds</a:t>
            </a:r>
          </a:p>
          <a:p>
            <a:pPr marL="0" indent="0">
              <a:buNone/>
            </a:pPr>
            <a:r>
              <a:rPr lang="nl-NL" altLang="nl-NL" sz="3800" dirty="0" smtClean="0"/>
              <a:t>Hoornstof = keratine = eiwit dat hard en stevig is</a:t>
            </a:r>
          </a:p>
          <a:p>
            <a:endParaRPr lang="nl-NL" altLang="nl-NL" sz="3200" dirty="0" smtClean="0"/>
          </a:p>
          <a:p>
            <a:pPr lvl="1"/>
            <a:endParaRPr lang="nl-NL" altLang="nl-NL" sz="3200" dirty="0" smtClean="0"/>
          </a:p>
          <a:p>
            <a:pPr lvl="1"/>
            <a:endParaRPr lang="nl-NL" altLang="nl-NL" dirty="0" smtClean="0"/>
          </a:p>
        </p:txBody>
      </p:sp>
    </p:spTree>
    <p:extLst>
      <p:ext uri="{BB962C8B-B14F-4D97-AF65-F5344CB8AC3E}">
        <p14:creationId xmlns="" xmlns:p14="http://schemas.microsoft.com/office/powerpoint/2010/main" val="462566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0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0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0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0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09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09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09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09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3" descr="mehltau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32400" y="2011363"/>
            <a:ext cx="6959600" cy="418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31800" y="590551"/>
            <a:ext cx="11567584" cy="1470025"/>
          </a:xfrm>
        </p:spPr>
        <p:txBody>
          <a:bodyPr/>
          <a:lstStyle/>
          <a:p>
            <a:pPr eaLnBrk="1" hangingPunct="1"/>
            <a:r>
              <a:rPr lang="nl-NL" sz="3600" smtClean="0"/>
              <a:t>Waartegen moeten we ons beschermen?</a:t>
            </a:r>
          </a:p>
        </p:txBody>
      </p:sp>
      <p:sp>
        <p:nvSpPr>
          <p:cNvPr id="28676" name="Text Box 3"/>
          <p:cNvSpPr txBox="1">
            <a:spLocks noChangeArrowheads="1"/>
          </p:cNvSpPr>
          <p:nvPr/>
        </p:nvSpPr>
        <p:spPr bwMode="auto">
          <a:xfrm>
            <a:off x="431801" y="1341438"/>
            <a:ext cx="72009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i="0"/>
          </a:p>
        </p:txBody>
      </p:sp>
      <p:pic>
        <p:nvPicPr>
          <p:cNvPr id="28677" name="Picture 7" descr="31-17-LichenAnatomy-NL.jpg"/>
          <p:cNvPicPr>
            <a:picLocks noChangeAspect="1" noChangeArrowheads="1"/>
          </p:cNvPicPr>
          <p:nvPr/>
        </p:nvPicPr>
        <p:blipFill>
          <a:blip r:embed="rId4" cstate="print"/>
          <a:srcRect l="55667" t="4489" r="8417" b="6686"/>
          <a:stretch>
            <a:fillRect/>
          </a:stretch>
        </p:blipFill>
        <p:spPr bwMode="auto">
          <a:xfrm>
            <a:off x="1" y="2133601"/>
            <a:ext cx="5340351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8" name="Text Box 8"/>
          <p:cNvSpPr txBox="1">
            <a:spLocks noChangeArrowheads="1"/>
          </p:cNvSpPr>
          <p:nvPr/>
        </p:nvSpPr>
        <p:spPr bwMode="auto">
          <a:xfrm>
            <a:off x="2063752" y="1700213"/>
            <a:ext cx="4032249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sz="3200" b="1" i="0"/>
              <a:t>3) Schimmels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31800" y="590551"/>
            <a:ext cx="11567584" cy="1470025"/>
          </a:xfrm>
        </p:spPr>
        <p:txBody>
          <a:bodyPr/>
          <a:lstStyle/>
          <a:p>
            <a:pPr eaLnBrk="1" hangingPunct="1"/>
            <a:r>
              <a:rPr lang="nl-NL" sz="3600" dirty="0" smtClean="0"/>
              <a:t>Waartegen moeten we ons beschermen?</a:t>
            </a: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431801" y="1341438"/>
            <a:ext cx="72009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i="0"/>
          </a:p>
        </p:txBody>
      </p:sp>
      <p:sp>
        <p:nvSpPr>
          <p:cNvPr id="29700" name="Text Box 5"/>
          <p:cNvSpPr txBox="1">
            <a:spLocks noChangeArrowheads="1"/>
          </p:cNvSpPr>
          <p:nvPr/>
        </p:nvSpPr>
        <p:spPr bwMode="auto">
          <a:xfrm>
            <a:off x="2063752" y="2051222"/>
            <a:ext cx="4032249" cy="5847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nl-NL" sz="3200" b="1" i="0" dirty="0"/>
              <a:t>3) Schimmels</a:t>
            </a:r>
          </a:p>
        </p:txBody>
      </p:sp>
      <p:sp>
        <p:nvSpPr>
          <p:cNvPr id="29701" name="Text Box 6"/>
          <p:cNvSpPr txBox="1">
            <a:spLocks noChangeArrowheads="1"/>
          </p:cNvSpPr>
          <p:nvPr/>
        </p:nvSpPr>
        <p:spPr bwMode="auto">
          <a:xfrm>
            <a:off x="1956143" y="2803999"/>
            <a:ext cx="9025467" cy="359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sz="2000" i="0" dirty="0"/>
              <a:t>Schimmel van de slijmvliezen (</a:t>
            </a:r>
            <a:r>
              <a:rPr lang="nl-NL" sz="2000" i="0" dirty="0" err="1"/>
              <a:t>Candida</a:t>
            </a:r>
            <a:r>
              <a:rPr lang="nl-NL" sz="2000" i="0" dirty="0"/>
              <a:t> </a:t>
            </a:r>
            <a:r>
              <a:rPr lang="nl-NL" sz="2000" i="0" dirty="0" err="1"/>
              <a:t>Albicans</a:t>
            </a:r>
            <a:r>
              <a:rPr lang="nl-NL" sz="2000" i="0" dirty="0"/>
              <a:t>) 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nl-NL" sz="2000" i="0" dirty="0"/>
              <a:t> Spruw (bij </a:t>
            </a:r>
            <a:r>
              <a:rPr lang="nl-NL" sz="2000" i="0" dirty="0" err="1"/>
              <a:t>babies</a:t>
            </a:r>
            <a:r>
              <a:rPr lang="nl-NL" sz="2000" i="0" dirty="0"/>
              <a:t> in de mond)</a:t>
            </a:r>
            <a:endParaRPr lang="nl-NL" sz="2400" i="0" dirty="0"/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nl-NL" sz="2000" i="0" dirty="0"/>
              <a:t> Witte vloed (vagina infectie)</a:t>
            </a:r>
          </a:p>
          <a:p>
            <a:pPr>
              <a:spcBef>
                <a:spcPct val="50000"/>
              </a:spcBef>
            </a:pPr>
            <a:endParaRPr lang="nl-NL" sz="2000" i="0" dirty="0"/>
          </a:p>
          <a:p>
            <a:pPr>
              <a:spcBef>
                <a:spcPct val="50000"/>
              </a:spcBef>
            </a:pPr>
            <a:r>
              <a:rPr lang="nl-NL" sz="2000" i="0" dirty="0"/>
              <a:t>Schimmels aan de huid (</a:t>
            </a:r>
            <a:r>
              <a:rPr lang="nl-NL" sz="2000" i="0" dirty="0" err="1"/>
              <a:t>dermatofyten</a:t>
            </a:r>
            <a:r>
              <a:rPr lang="nl-NL" sz="2000" i="0" dirty="0"/>
              <a:t>)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nl-NL" sz="2000" i="0" dirty="0"/>
              <a:t> Voetschimmels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nl-NL" sz="2000" i="0" dirty="0"/>
              <a:t> </a:t>
            </a:r>
            <a:r>
              <a:rPr lang="nl-NL" sz="2000" i="0" dirty="0" err="1"/>
              <a:t>Zwemmersexczeem</a:t>
            </a:r>
            <a:endParaRPr lang="nl-NL" sz="2000" i="0" dirty="0"/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nl-NL" sz="2000" i="0" dirty="0"/>
              <a:t> Schurft / Baardschurft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7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7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7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7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97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7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7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7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7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7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97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97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1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Schimmel tussen de tenen.</a:t>
            </a:r>
          </a:p>
        </p:txBody>
      </p:sp>
      <p:pic>
        <p:nvPicPr>
          <p:cNvPr id="30723" name="Picture 2" descr="F:\DATA\4A\4A7 FOTO'S BESCHERMING\P104075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88018" y="1600200"/>
            <a:ext cx="9215967" cy="5257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31800" y="590551"/>
            <a:ext cx="11567584" cy="1470025"/>
          </a:xfrm>
        </p:spPr>
        <p:txBody>
          <a:bodyPr/>
          <a:lstStyle/>
          <a:p>
            <a:pPr eaLnBrk="1" hangingPunct="1"/>
            <a:r>
              <a:rPr lang="nl-NL" sz="3600" smtClean="0"/>
              <a:t>Waartegen moeten we ons beschermen?</a:t>
            </a: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431801" y="1270001"/>
            <a:ext cx="7200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i="0"/>
          </a:p>
        </p:txBody>
      </p:sp>
      <p:sp>
        <p:nvSpPr>
          <p:cNvPr id="31748" name="Text Box 5"/>
          <p:cNvSpPr txBox="1">
            <a:spLocks noChangeArrowheads="1"/>
          </p:cNvSpPr>
          <p:nvPr/>
        </p:nvSpPr>
        <p:spPr bwMode="auto">
          <a:xfrm>
            <a:off x="2063752" y="2063578"/>
            <a:ext cx="4032249" cy="5847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nl-NL" sz="3200" b="1" i="0" dirty="0"/>
              <a:t>4) Virussen</a:t>
            </a:r>
          </a:p>
        </p:txBody>
      </p:sp>
      <p:pic>
        <p:nvPicPr>
          <p:cNvPr id="31749" name="Picture 7" descr="18-00-EColiAndT4Phage-N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4733" y="1977081"/>
            <a:ext cx="4591049" cy="2604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9" descr="18-02-ViralStructure-NL.jpg"/>
          <p:cNvPicPr>
            <a:picLocks noChangeAspect="1" noChangeArrowheads="1"/>
          </p:cNvPicPr>
          <p:nvPr/>
        </p:nvPicPr>
        <p:blipFill>
          <a:blip r:embed="rId3" cstate="print"/>
          <a:srcRect t="50000" b="8899"/>
          <a:stretch>
            <a:fillRect/>
          </a:stretch>
        </p:blipFill>
        <p:spPr bwMode="auto">
          <a:xfrm>
            <a:off x="851987" y="4671842"/>
            <a:ext cx="1013460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31800" y="-171450"/>
            <a:ext cx="11567584" cy="1470025"/>
          </a:xfrm>
        </p:spPr>
        <p:txBody>
          <a:bodyPr/>
          <a:lstStyle/>
          <a:p>
            <a:pPr eaLnBrk="1" hangingPunct="1"/>
            <a:r>
              <a:rPr lang="nl-NL" sz="3600" smtClean="0"/>
              <a:t>Voorbeelden van ziekten door Virussen</a:t>
            </a:r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431801" y="1341438"/>
            <a:ext cx="72009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i="0"/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2256368" y="1408114"/>
            <a:ext cx="8640233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nl-NL" sz="2400" i="0" dirty="0"/>
              <a:t> AIDS </a:t>
            </a:r>
            <a:r>
              <a:rPr lang="nl-NL" sz="2400" i="0" dirty="0" smtClean="0"/>
              <a:t>(</a:t>
            </a:r>
            <a:r>
              <a:rPr lang="nl-NL" sz="2400" i="0" dirty="0" err="1" smtClean="0"/>
              <a:t>HIV-virus</a:t>
            </a:r>
            <a:r>
              <a:rPr lang="nl-NL" sz="2400" i="0" dirty="0" smtClean="0"/>
              <a:t>)  seropositief? Wat is dat?</a:t>
            </a:r>
            <a:endParaRPr lang="nl-NL" i="0" dirty="0"/>
          </a:p>
          <a:p>
            <a:pPr>
              <a:spcBef>
                <a:spcPct val="50000"/>
              </a:spcBef>
              <a:buFontTx/>
              <a:buChar char="•"/>
            </a:pPr>
            <a:r>
              <a:rPr lang="nl-NL" sz="2400" i="0" dirty="0" smtClean="0"/>
              <a:t>Baarmoederhalskanker (variant </a:t>
            </a:r>
            <a:r>
              <a:rPr lang="nl-NL" sz="2400" i="0" dirty="0" err="1" smtClean="0"/>
              <a:t>HPV-virus</a:t>
            </a:r>
            <a:r>
              <a:rPr lang="nl-NL" sz="2400" i="0" dirty="0" smtClean="0"/>
              <a:t>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nl-NL" sz="2400" i="0" dirty="0" smtClean="0"/>
              <a:t> HPV = humaan </a:t>
            </a:r>
            <a:r>
              <a:rPr lang="nl-NL" sz="2400" i="0" dirty="0" err="1" smtClean="0"/>
              <a:t>papilloma</a:t>
            </a:r>
            <a:r>
              <a:rPr lang="nl-NL" sz="2400" i="0" dirty="0" smtClean="0"/>
              <a:t> virus (wrattenvirus)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nl-NL" sz="2400" i="0" dirty="0" smtClean="0"/>
              <a:t>Griep</a:t>
            </a:r>
            <a:endParaRPr lang="nl-NL" sz="2400" i="0" dirty="0"/>
          </a:p>
          <a:p>
            <a:pPr>
              <a:spcBef>
                <a:spcPct val="50000"/>
              </a:spcBef>
              <a:buFontTx/>
              <a:buChar char="•"/>
            </a:pPr>
            <a:r>
              <a:rPr lang="nl-NL" sz="2400" i="0" dirty="0"/>
              <a:t> Rode Hond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nl-NL" sz="2400" i="0" dirty="0"/>
              <a:t> Bof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nl-NL" sz="2400" i="0" dirty="0"/>
              <a:t> Mazelen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nl-NL" sz="2400" i="0" dirty="0"/>
              <a:t> Polio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nl-NL" sz="2400" i="0" dirty="0"/>
              <a:t> SARS (</a:t>
            </a:r>
            <a:r>
              <a:rPr lang="nl-NL" i="0" u="sng" dirty="0" err="1"/>
              <a:t>S</a:t>
            </a:r>
            <a:r>
              <a:rPr lang="nl-NL" i="0" dirty="0" err="1"/>
              <a:t>evere</a:t>
            </a:r>
            <a:r>
              <a:rPr lang="nl-NL" i="0" dirty="0"/>
              <a:t> </a:t>
            </a:r>
            <a:r>
              <a:rPr lang="nl-NL" i="0" u="sng" dirty="0"/>
              <a:t>A</a:t>
            </a:r>
            <a:r>
              <a:rPr lang="nl-NL" i="0" dirty="0"/>
              <a:t>cute </a:t>
            </a:r>
            <a:r>
              <a:rPr lang="nl-NL" i="0" u="sng" dirty="0" err="1"/>
              <a:t>R</a:t>
            </a:r>
            <a:r>
              <a:rPr lang="nl-NL" i="0" dirty="0" err="1"/>
              <a:t>espiratory</a:t>
            </a:r>
            <a:r>
              <a:rPr lang="nl-NL" i="0" dirty="0"/>
              <a:t> </a:t>
            </a:r>
            <a:r>
              <a:rPr lang="nl-NL" i="0" u="sng" dirty="0" err="1"/>
              <a:t>S</a:t>
            </a:r>
            <a:r>
              <a:rPr lang="nl-NL" i="0" dirty="0" err="1"/>
              <a:t>yndrome</a:t>
            </a:r>
            <a:r>
              <a:rPr lang="nl-NL" i="0" dirty="0"/>
              <a:t>)</a:t>
            </a:r>
            <a:endParaRPr lang="nl-NL" sz="2400" i="0" dirty="0"/>
          </a:p>
          <a:p>
            <a:pPr>
              <a:spcBef>
                <a:spcPct val="50000"/>
              </a:spcBef>
              <a:buFontTx/>
              <a:buChar char="•"/>
            </a:pPr>
            <a:r>
              <a:rPr lang="nl-NL" sz="2400" i="0" dirty="0"/>
              <a:t> </a:t>
            </a:r>
            <a:r>
              <a:rPr lang="nl-NL" sz="2400" b="1" i="0" dirty="0"/>
              <a:t>ANTIBIOTICA WERKEN NIET op virussen</a:t>
            </a:r>
            <a:endParaRPr lang="nl-NL" sz="2400" i="0" dirty="0"/>
          </a:p>
          <a:p>
            <a:pPr>
              <a:spcBef>
                <a:spcPct val="50000"/>
              </a:spcBef>
            </a:pPr>
            <a:endParaRPr lang="nl-NL" sz="2400" i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7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7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7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7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7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7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7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7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7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17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17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17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17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17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174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174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274638"/>
            <a:ext cx="11952817" cy="1143000"/>
          </a:xfrm>
        </p:spPr>
        <p:txBody>
          <a:bodyPr/>
          <a:lstStyle/>
          <a:p>
            <a:pPr eaLnBrk="1" hangingPunct="1"/>
            <a:r>
              <a:rPr lang="nl-NL" sz="3600" smtClean="0"/>
              <a:t>Waartegen moeten we ons beschermen?</a:t>
            </a:r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431801" y="1270001"/>
            <a:ext cx="7200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i="0"/>
          </a:p>
        </p:txBody>
      </p:sp>
      <p:sp>
        <p:nvSpPr>
          <p:cNvPr id="33796" name="Text Box 5"/>
          <p:cNvSpPr txBox="1">
            <a:spLocks noChangeArrowheads="1"/>
          </p:cNvSpPr>
          <p:nvPr/>
        </p:nvSpPr>
        <p:spPr bwMode="auto">
          <a:xfrm>
            <a:off x="2063752" y="1771650"/>
            <a:ext cx="4032249" cy="5794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sz="3200" b="1" i="0"/>
              <a:t>5) Gifstoffen</a:t>
            </a:r>
          </a:p>
        </p:txBody>
      </p:sp>
      <p:pic>
        <p:nvPicPr>
          <p:cNvPr id="33797" name="Picture 2" descr="F:\DATA\4A\4A7 FOTO'S BESCHERMING\SLANGEGIF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39185" y="2492376"/>
            <a:ext cx="11618383" cy="43656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5">
                <a:lumMod val="40000"/>
                <a:lumOff val="60000"/>
              </a:schemeClr>
            </a:gs>
            <a:gs pos="46000">
              <a:schemeClr val="accent5">
                <a:lumMod val="95000"/>
                <a:lumOff val="5000"/>
              </a:schemeClr>
            </a:gs>
            <a:gs pos="100000">
              <a:schemeClr val="accent5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el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773238"/>
          </a:xfrm>
        </p:spPr>
        <p:txBody>
          <a:bodyPr/>
          <a:lstStyle/>
          <a:p>
            <a:r>
              <a:rPr lang="nl-NL" altLang="nl-NL" sz="3600" b="1"/>
              <a:t>Kiemlaag</a:t>
            </a:r>
            <a:r>
              <a:rPr lang="nl-NL" altLang="nl-NL" sz="3600"/>
              <a:t>: waarom liggen de </a:t>
            </a:r>
            <a:br>
              <a:rPr lang="nl-NL" altLang="nl-NL" sz="3600"/>
            </a:br>
            <a:r>
              <a:rPr lang="nl-NL" altLang="nl-NL" sz="3600"/>
              <a:t>bloedvaten zo dicht tegen de kiemlaag aan?</a:t>
            </a:r>
          </a:p>
        </p:txBody>
      </p:sp>
      <p:pic>
        <p:nvPicPr>
          <p:cNvPr id="7171" name="Picture 2" descr="F:\DATA\4A\4A7 FOTO'S BESCHERMING\P104075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40014" y="1484314"/>
            <a:ext cx="6911975" cy="5373687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98767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5">
                <a:lumMod val="40000"/>
                <a:lumOff val="60000"/>
              </a:schemeClr>
            </a:gs>
            <a:gs pos="46000">
              <a:schemeClr val="accent5">
                <a:lumMod val="95000"/>
                <a:lumOff val="5000"/>
              </a:schemeClr>
            </a:gs>
            <a:gs pos="100000">
              <a:schemeClr val="accent5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1"/>
          <p:cNvSpPr>
            <a:spLocks noGrp="1"/>
          </p:cNvSpPr>
          <p:nvPr>
            <p:ph type="title"/>
          </p:nvPr>
        </p:nvSpPr>
        <p:spPr>
          <a:xfrm>
            <a:off x="903514" y="430439"/>
            <a:ext cx="10515600" cy="1325563"/>
          </a:xfrm>
        </p:spPr>
        <p:txBody>
          <a:bodyPr/>
          <a:lstStyle/>
          <a:p>
            <a:r>
              <a:rPr lang="nl-NL" altLang="nl-NL" dirty="0" smtClean="0"/>
              <a:t>De </a:t>
            </a:r>
            <a:r>
              <a:rPr lang="nl-NL" altLang="nl-NL" b="1" dirty="0" smtClean="0">
                <a:solidFill>
                  <a:srgbClr val="FF0000"/>
                </a:solidFill>
              </a:rPr>
              <a:t>Huid </a:t>
            </a:r>
            <a:r>
              <a:rPr lang="nl-NL" altLang="nl-NL" dirty="0" smtClean="0"/>
              <a:t>bestaat uit 3 lagen</a:t>
            </a:r>
            <a:r>
              <a:rPr lang="nl-NL" altLang="nl-NL" dirty="0"/>
              <a:t> </a:t>
            </a:r>
            <a:r>
              <a:rPr lang="nl-NL" altLang="nl-NL" sz="3200" dirty="0" smtClean="0"/>
              <a:t>(van buiten naar binnen)</a:t>
            </a:r>
            <a:br>
              <a:rPr lang="nl-NL" altLang="nl-NL" sz="3200" dirty="0" smtClean="0"/>
            </a:br>
            <a:r>
              <a:rPr lang="nl-NL" altLang="nl-NL" sz="3200" dirty="0" smtClean="0"/>
              <a:t>2. Lederhuid (2 mm dik)</a:t>
            </a:r>
          </a:p>
        </p:txBody>
      </p:sp>
      <p:sp>
        <p:nvSpPr>
          <p:cNvPr id="4099" name="Tijdelijke aanduiding voor inhoud 2"/>
          <p:cNvSpPr>
            <a:spLocks noGrp="1"/>
          </p:cNvSpPr>
          <p:nvPr>
            <p:ph idx="1"/>
          </p:nvPr>
        </p:nvSpPr>
        <p:spPr>
          <a:xfrm>
            <a:off x="1981201" y="1600201"/>
            <a:ext cx="8507413" cy="4525963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nl-NL" altLang="nl-NL" sz="11200" dirty="0" smtClean="0">
                <a:solidFill>
                  <a:srgbClr val="FF0000"/>
                </a:solidFill>
              </a:rPr>
              <a:t>Lederhuid:</a:t>
            </a:r>
          </a:p>
          <a:p>
            <a:pPr marL="0" indent="0">
              <a:buNone/>
            </a:pPr>
            <a:r>
              <a:rPr lang="nl-NL" altLang="nl-NL" sz="11200" dirty="0" smtClean="0"/>
              <a:t>Opgebouwd uit bindweefsel met daarin o.a.:</a:t>
            </a:r>
          </a:p>
          <a:p>
            <a:pPr marL="514350" indent="-514350">
              <a:buAutoNum type="arabicPeriod"/>
            </a:pPr>
            <a:r>
              <a:rPr lang="nl-NL" altLang="nl-NL" sz="11200" dirty="0" smtClean="0"/>
              <a:t>Bloedvaten</a:t>
            </a:r>
          </a:p>
          <a:p>
            <a:pPr marL="514350" indent="-514350">
              <a:buAutoNum type="arabicPeriod"/>
            </a:pPr>
            <a:r>
              <a:rPr lang="nl-NL" altLang="nl-NL" sz="11200" dirty="0" smtClean="0"/>
              <a:t>Lymfevaten</a:t>
            </a:r>
          </a:p>
          <a:p>
            <a:pPr marL="514350" indent="-514350">
              <a:buAutoNum type="arabicPeriod"/>
            </a:pPr>
            <a:r>
              <a:rPr lang="nl-NL" altLang="nl-NL" sz="11200" dirty="0" smtClean="0"/>
              <a:t>Zenuwen</a:t>
            </a:r>
          </a:p>
          <a:p>
            <a:pPr marL="514350" indent="-514350">
              <a:buAutoNum type="arabicPeriod"/>
            </a:pPr>
            <a:r>
              <a:rPr lang="nl-NL" altLang="nl-NL" sz="11200" dirty="0" smtClean="0"/>
              <a:t>Zintuigjes </a:t>
            </a:r>
          </a:p>
          <a:p>
            <a:pPr marL="514350" indent="-514350">
              <a:buAutoNum type="arabicPeriod"/>
            </a:pPr>
            <a:r>
              <a:rPr lang="nl-NL" altLang="nl-NL" sz="11200" dirty="0" smtClean="0"/>
              <a:t>Haarzakjes</a:t>
            </a:r>
          </a:p>
          <a:p>
            <a:pPr marL="514350" indent="-514350">
              <a:buAutoNum type="arabicPeriod"/>
            </a:pPr>
            <a:r>
              <a:rPr lang="nl-NL" altLang="nl-NL" sz="11200" dirty="0" smtClean="0"/>
              <a:t>Talgkliertjes</a:t>
            </a:r>
            <a:endParaRPr lang="nl-NL" altLang="nl-NL" sz="11200" dirty="0"/>
          </a:p>
          <a:p>
            <a:pPr marL="0" indent="0">
              <a:buNone/>
            </a:pPr>
            <a:r>
              <a:rPr lang="nl-NL" altLang="nl-NL" sz="11200" dirty="0" smtClean="0"/>
              <a:t>Bindweefsel: bestaat uit vetweefsel</a:t>
            </a:r>
          </a:p>
          <a:p>
            <a:pPr marL="0" indent="0">
              <a:buNone/>
            </a:pPr>
            <a:r>
              <a:rPr lang="nl-NL" altLang="nl-NL" sz="11200" dirty="0" smtClean="0"/>
              <a:t>Vormt isolerende én beweeglijke laag</a:t>
            </a:r>
          </a:p>
          <a:p>
            <a:pPr marL="0" indent="0">
              <a:buNone/>
            </a:pPr>
            <a:r>
              <a:rPr lang="nl-NL" altLang="nl-NL" sz="11200" dirty="0" smtClean="0"/>
              <a:t>Ga naar animatie: </a:t>
            </a:r>
            <a:r>
              <a:rPr lang="nl-NL" altLang="nl-NL" sz="11200" dirty="0" smtClean="0">
                <a:hlinkClick r:id="rId2"/>
              </a:rPr>
              <a:t>www.Bioplek.org</a:t>
            </a:r>
            <a:endParaRPr lang="nl-NL" altLang="nl-NL" sz="11200" dirty="0" smtClean="0"/>
          </a:p>
          <a:p>
            <a:pPr marL="0" indent="0">
              <a:buNone/>
            </a:pPr>
            <a:endParaRPr lang="nl-NL" altLang="nl-NL" sz="11200" dirty="0" smtClean="0"/>
          </a:p>
          <a:p>
            <a:pPr marL="0" indent="0">
              <a:buNone/>
            </a:pPr>
            <a:endParaRPr lang="nl-NL" altLang="nl-NL" sz="3200" dirty="0" smtClean="0"/>
          </a:p>
          <a:p>
            <a:endParaRPr lang="nl-NL" altLang="nl-NL" sz="3200" dirty="0" smtClean="0"/>
          </a:p>
          <a:p>
            <a:pPr lvl="1"/>
            <a:endParaRPr lang="nl-NL" altLang="nl-NL" sz="3200" dirty="0" smtClean="0"/>
          </a:p>
          <a:p>
            <a:pPr lvl="1"/>
            <a:endParaRPr lang="nl-NL" altLang="nl-NL" dirty="0" smtClean="0"/>
          </a:p>
        </p:txBody>
      </p:sp>
    </p:spTree>
    <p:extLst>
      <p:ext uri="{BB962C8B-B14F-4D97-AF65-F5344CB8AC3E}">
        <p14:creationId xmlns="" xmlns:p14="http://schemas.microsoft.com/office/powerpoint/2010/main" val="903097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5">
                <a:lumMod val="40000"/>
                <a:lumOff val="60000"/>
              </a:schemeClr>
            </a:gs>
            <a:gs pos="46000">
              <a:schemeClr val="accent5">
                <a:lumMod val="95000"/>
                <a:lumOff val="5000"/>
              </a:schemeClr>
            </a:gs>
            <a:gs pos="100000">
              <a:schemeClr val="accent5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el 1"/>
          <p:cNvSpPr>
            <a:spLocks noGrp="1"/>
          </p:cNvSpPr>
          <p:nvPr>
            <p:ph type="title"/>
          </p:nvPr>
        </p:nvSpPr>
        <p:spPr>
          <a:xfrm>
            <a:off x="1774826" y="0"/>
            <a:ext cx="8569325" cy="1557338"/>
          </a:xfrm>
        </p:spPr>
        <p:txBody>
          <a:bodyPr/>
          <a:lstStyle/>
          <a:p>
            <a:r>
              <a:rPr lang="nl-NL" altLang="nl-NL" smtClean="0"/>
              <a:t>De lederhuid:</a:t>
            </a:r>
            <a:br>
              <a:rPr lang="nl-NL" altLang="nl-NL" smtClean="0"/>
            </a:br>
            <a:r>
              <a:rPr lang="nl-NL" altLang="nl-NL" sz="3200"/>
              <a:t>De </a:t>
            </a:r>
            <a:r>
              <a:rPr lang="nl-NL" altLang="nl-NL" sz="3200" b="1">
                <a:solidFill>
                  <a:srgbClr val="FF0000"/>
                </a:solidFill>
              </a:rPr>
              <a:t>namen</a:t>
            </a:r>
            <a:r>
              <a:rPr lang="nl-NL" altLang="nl-NL" sz="3200"/>
              <a:t> van de onderdelen staan in Binas</a:t>
            </a:r>
            <a:endParaRPr lang="nl-NL" altLang="nl-NL" smtClean="0"/>
          </a:p>
        </p:txBody>
      </p:sp>
      <p:pic>
        <p:nvPicPr>
          <p:cNvPr id="8195" name="Picture 2" descr="F:\DATA\4A\4A7 FOTO'S BESCHERMING\P104075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1825" y="1600200"/>
            <a:ext cx="8370888" cy="52578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616043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5">
                <a:lumMod val="40000"/>
                <a:lumOff val="60000"/>
              </a:schemeClr>
            </a:gs>
            <a:gs pos="46000">
              <a:schemeClr val="accent5">
                <a:lumMod val="95000"/>
                <a:lumOff val="5000"/>
              </a:schemeClr>
            </a:gs>
            <a:gs pos="100000">
              <a:schemeClr val="accent5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1"/>
          <p:cNvSpPr>
            <a:spLocks noGrp="1"/>
          </p:cNvSpPr>
          <p:nvPr>
            <p:ph type="title"/>
          </p:nvPr>
        </p:nvSpPr>
        <p:spPr>
          <a:xfrm>
            <a:off x="1992313" y="260350"/>
            <a:ext cx="8229600" cy="1143000"/>
          </a:xfrm>
        </p:spPr>
        <p:txBody>
          <a:bodyPr/>
          <a:lstStyle/>
          <a:p>
            <a:r>
              <a:rPr lang="nl-NL" altLang="nl-NL" smtClean="0"/>
              <a:t>De lederhuid</a:t>
            </a:r>
          </a:p>
        </p:txBody>
      </p:sp>
      <p:sp>
        <p:nvSpPr>
          <p:cNvPr id="9219" name="Tijdelijke aanduiding voor inhoud 2"/>
          <p:cNvSpPr>
            <a:spLocks noGrp="1"/>
          </p:cNvSpPr>
          <p:nvPr>
            <p:ph idx="1"/>
          </p:nvPr>
        </p:nvSpPr>
        <p:spPr>
          <a:xfrm>
            <a:off x="1981200" y="1600201"/>
            <a:ext cx="8229600" cy="4924425"/>
          </a:xfrm>
        </p:spPr>
        <p:txBody>
          <a:bodyPr>
            <a:normAutofit fontScale="92500"/>
          </a:bodyPr>
          <a:lstStyle/>
          <a:p>
            <a:r>
              <a:rPr lang="nl-NL" altLang="nl-NL" b="1" dirty="0" smtClean="0">
                <a:solidFill>
                  <a:srgbClr val="FF0000"/>
                </a:solidFill>
              </a:rPr>
              <a:t>Talgklier</a:t>
            </a:r>
            <a:r>
              <a:rPr lang="nl-NL" altLang="nl-NL" dirty="0" smtClean="0"/>
              <a:t>, wat is de functie?</a:t>
            </a:r>
          </a:p>
          <a:p>
            <a:r>
              <a:rPr lang="nl-NL" altLang="nl-NL" dirty="0" smtClean="0"/>
              <a:t>Talg is vettig en houdt de huid soepel</a:t>
            </a:r>
          </a:p>
          <a:p>
            <a:r>
              <a:rPr lang="nl-NL" altLang="nl-NL" b="1" dirty="0" smtClean="0">
                <a:solidFill>
                  <a:srgbClr val="FF0000"/>
                </a:solidFill>
              </a:rPr>
              <a:t>Haarspiertjes</a:t>
            </a:r>
            <a:r>
              <a:rPr lang="nl-NL" altLang="nl-NL" dirty="0" smtClean="0"/>
              <a:t>, twee functies</a:t>
            </a:r>
          </a:p>
          <a:p>
            <a:r>
              <a:rPr lang="nl-NL" altLang="nl-NL" dirty="0" smtClean="0"/>
              <a:t>Kunnen de haren rechtop zetten</a:t>
            </a:r>
          </a:p>
          <a:p>
            <a:r>
              <a:rPr lang="nl-NL" altLang="nl-NL" dirty="0" smtClean="0"/>
              <a:t>En produceren warmte</a:t>
            </a:r>
          </a:p>
          <a:p>
            <a:r>
              <a:rPr lang="nl-NL" altLang="nl-NL" dirty="0" smtClean="0"/>
              <a:t>Bevat</a:t>
            </a:r>
            <a:r>
              <a:rPr lang="nl-NL" altLang="nl-NL" b="1" dirty="0" smtClean="0">
                <a:solidFill>
                  <a:srgbClr val="FF0000"/>
                </a:solidFill>
              </a:rPr>
              <a:t> bloedvaatjes</a:t>
            </a:r>
            <a:r>
              <a:rPr lang="nl-NL" altLang="nl-NL" dirty="0"/>
              <a:t> </a:t>
            </a:r>
            <a:r>
              <a:rPr lang="nl-NL" altLang="nl-NL" dirty="0" smtClean="0"/>
              <a:t>    </a:t>
            </a:r>
          </a:p>
          <a:p>
            <a:r>
              <a:rPr lang="nl-NL" altLang="nl-NL" dirty="0" smtClean="0"/>
              <a:t>Voorzien de huidcellen van voedingstoffen en zuurstof..</a:t>
            </a:r>
          </a:p>
          <a:p>
            <a:endParaRPr lang="nl-NL" altLang="nl-NL" dirty="0"/>
          </a:p>
          <a:p>
            <a:r>
              <a:rPr lang="nl-NL" altLang="nl-NL" dirty="0" smtClean="0"/>
              <a:t> Let op: shuntbloedvaatjes    Wáár?  Functie? </a:t>
            </a:r>
            <a:endParaRPr lang="nl-NL" altLang="nl-NL" dirty="0"/>
          </a:p>
          <a:p>
            <a:pPr marL="0" indent="0">
              <a:buNone/>
            </a:pPr>
            <a:r>
              <a:rPr lang="nl-NL" altLang="nl-NL" dirty="0" smtClean="0"/>
              <a:t>    Zie volgende dia om vraag te beantwoorden</a:t>
            </a:r>
          </a:p>
        </p:txBody>
      </p:sp>
    </p:spTree>
    <p:extLst>
      <p:ext uri="{BB962C8B-B14F-4D97-AF65-F5344CB8AC3E}">
        <p14:creationId xmlns="" xmlns:p14="http://schemas.microsoft.com/office/powerpoint/2010/main" val="714077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5">
                <a:lumMod val="40000"/>
                <a:lumOff val="60000"/>
              </a:schemeClr>
            </a:gs>
            <a:gs pos="46000">
              <a:schemeClr val="accent5">
                <a:lumMod val="95000"/>
                <a:lumOff val="5000"/>
              </a:schemeClr>
            </a:gs>
            <a:gs pos="100000">
              <a:schemeClr val="accent5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773238"/>
          </a:xfrm>
        </p:spPr>
        <p:txBody>
          <a:bodyPr/>
          <a:lstStyle/>
          <a:p>
            <a:r>
              <a:rPr lang="nl-NL" altLang="nl-NL" sz="3600" b="1" dirty="0"/>
              <a:t>De lederhuid : bloedvaten</a:t>
            </a:r>
            <a:r>
              <a:rPr lang="nl-NL" altLang="nl-NL" sz="3600" dirty="0"/>
              <a:t> voorzien de </a:t>
            </a:r>
            <a:br>
              <a:rPr lang="nl-NL" altLang="nl-NL" sz="3600" dirty="0"/>
            </a:br>
            <a:r>
              <a:rPr lang="nl-NL" altLang="nl-NL" sz="3600" dirty="0"/>
              <a:t>huidcellen van zuurstof en </a:t>
            </a:r>
            <a:r>
              <a:rPr lang="nl-NL" altLang="nl-NL" sz="3600" dirty="0" smtClean="0"/>
              <a:t>voedingsstoffen</a:t>
            </a:r>
            <a:br>
              <a:rPr lang="nl-NL" altLang="nl-NL" sz="3600" dirty="0" smtClean="0"/>
            </a:br>
            <a:r>
              <a:rPr lang="nl-NL" altLang="nl-NL" sz="3600" dirty="0" smtClean="0"/>
              <a:t>Let op de kleinste haarvaten: </a:t>
            </a:r>
            <a:r>
              <a:rPr lang="nl-NL" altLang="nl-NL" sz="3600" dirty="0" err="1" smtClean="0"/>
              <a:t>SHUNTbloedvaten</a:t>
            </a:r>
            <a:r>
              <a:rPr lang="nl-NL" altLang="nl-NL" sz="3600" dirty="0" smtClean="0"/>
              <a:t> </a:t>
            </a:r>
            <a:endParaRPr lang="nl-NL" altLang="nl-NL" sz="3600" dirty="0"/>
          </a:p>
        </p:txBody>
      </p:sp>
      <p:pic>
        <p:nvPicPr>
          <p:cNvPr id="10243" name="Picture 2" descr="F:\DATA\4A\4A7 FOTO'S BESCHERMING\P104075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40014" y="1940011"/>
            <a:ext cx="6911975" cy="491799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47518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5">
                <a:lumMod val="40000"/>
                <a:lumOff val="60000"/>
              </a:schemeClr>
            </a:gs>
            <a:gs pos="46000">
              <a:schemeClr val="accent5">
                <a:lumMod val="95000"/>
                <a:lumOff val="5000"/>
              </a:schemeClr>
            </a:gs>
            <a:gs pos="100000">
              <a:schemeClr val="accent5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1"/>
          <p:cNvSpPr>
            <a:spLocks noGrp="1"/>
          </p:cNvSpPr>
          <p:nvPr>
            <p:ph type="title"/>
          </p:nvPr>
        </p:nvSpPr>
        <p:spPr>
          <a:xfrm>
            <a:off x="903514" y="430439"/>
            <a:ext cx="10515600" cy="1325563"/>
          </a:xfrm>
        </p:spPr>
        <p:txBody>
          <a:bodyPr/>
          <a:lstStyle/>
          <a:p>
            <a:r>
              <a:rPr lang="nl-NL" altLang="nl-NL" dirty="0" smtClean="0"/>
              <a:t>De </a:t>
            </a:r>
            <a:r>
              <a:rPr lang="nl-NL" altLang="nl-NL" b="1" dirty="0" smtClean="0">
                <a:solidFill>
                  <a:srgbClr val="FF0000"/>
                </a:solidFill>
              </a:rPr>
              <a:t>Huid </a:t>
            </a:r>
            <a:r>
              <a:rPr lang="nl-NL" altLang="nl-NL" dirty="0" smtClean="0"/>
              <a:t>bestaat uit 3 lagen</a:t>
            </a:r>
            <a:r>
              <a:rPr lang="nl-NL" altLang="nl-NL" dirty="0"/>
              <a:t> </a:t>
            </a:r>
            <a:r>
              <a:rPr lang="nl-NL" altLang="nl-NL" sz="3200" dirty="0" smtClean="0"/>
              <a:t>(van buiten naar binnen)</a:t>
            </a:r>
            <a:br>
              <a:rPr lang="nl-NL" altLang="nl-NL" sz="3200" dirty="0" smtClean="0"/>
            </a:br>
            <a:r>
              <a:rPr lang="nl-NL" altLang="nl-NL" sz="3200" dirty="0" smtClean="0"/>
              <a:t>3. Onderhuids bindweefsel </a:t>
            </a:r>
          </a:p>
        </p:txBody>
      </p:sp>
      <p:sp>
        <p:nvSpPr>
          <p:cNvPr id="4099" name="Tijdelijke aanduiding voor inhoud 2"/>
          <p:cNvSpPr>
            <a:spLocks noGrp="1"/>
          </p:cNvSpPr>
          <p:nvPr>
            <p:ph idx="1"/>
          </p:nvPr>
        </p:nvSpPr>
        <p:spPr>
          <a:xfrm>
            <a:off x="1981201" y="2046514"/>
            <a:ext cx="8507413" cy="40796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altLang="nl-NL" sz="3200" dirty="0" smtClean="0"/>
              <a:t>Veel vetcellen </a:t>
            </a:r>
          </a:p>
          <a:p>
            <a:pPr marL="0" indent="0">
              <a:buNone/>
            </a:pPr>
            <a:r>
              <a:rPr lang="nl-NL" altLang="nl-NL" sz="3200" dirty="0" smtClean="0"/>
              <a:t>aanwezig</a:t>
            </a:r>
          </a:p>
          <a:p>
            <a:pPr marL="0" indent="0">
              <a:buNone/>
            </a:pPr>
            <a:endParaRPr lang="nl-NL" altLang="nl-NL" sz="3200" dirty="0"/>
          </a:p>
          <a:p>
            <a:pPr marL="0" indent="0">
              <a:buNone/>
            </a:pPr>
            <a:endParaRPr lang="nl-NL" altLang="nl-NL" sz="3200" dirty="0" smtClean="0"/>
          </a:p>
          <a:p>
            <a:endParaRPr lang="nl-NL" altLang="nl-NL" sz="3200" dirty="0" smtClean="0"/>
          </a:p>
          <a:p>
            <a:pPr lvl="1"/>
            <a:endParaRPr lang="nl-NL" altLang="nl-NL" sz="3200" dirty="0" smtClean="0"/>
          </a:p>
          <a:p>
            <a:pPr lvl="1"/>
            <a:endParaRPr lang="nl-NL" altLang="nl-NL" dirty="0" smtClean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1714" y="1458685"/>
            <a:ext cx="6422572" cy="520337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087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842</Words>
  <Application>Microsoft Office PowerPoint</Application>
  <PresentationFormat>Aangepast</PresentationFormat>
  <Paragraphs>163</Paragraphs>
  <Slides>35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35</vt:i4>
      </vt:variant>
    </vt:vector>
  </HeadingPairs>
  <TitlesOfParts>
    <vt:vector size="36" baseType="lpstr">
      <vt:lpstr>Kantoorthema</vt:lpstr>
      <vt:lpstr>THEMA 22 De Huid (o.a. onderdeel bescherming tegen indringers)</vt:lpstr>
      <vt:lpstr>De huid: opperhuid, lederhuid en onderhuids bindweefsel</vt:lpstr>
      <vt:lpstr>De Huid bestaat uit 3 lagen (van buiten naar binnen) 1. Opperhuid</vt:lpstr>
      <vt:lpstr>Kiemlaag: waarom liggen de  bloedvaten zo dicht tegen de kiemlaag aan?</vt:lpstr>
      <vt:lpstr>De Huid bestaat uit 3 lagen (van buiten naar binnen) 2. Lederhuid (2 mm dik)</vt:lpstr>
      <vt:lpstr>De lederhuid: De namen van de onderdelen staan in Binas</vt:lpstr>
      <vt:lpstr>De lederhuid</vt:lpstr>
      <vt:lpstr>De lederhuid : bloedvaten voorzien de  huidcellen van zuurstof en voedingsstoffen Let op de kleinste haarvaten: SHUNTbloedvaten </vt:lpstr>
      <vt:lpstr>De Huid bestaat uit 3 lagen (van buiten naar binnen) 3. Onderhuids bindweefsel </vt:lpstr>
      <vt:lpstr>HUID:</vt:lpstr>
      <vt:lpstr>HUISMIJT:</vt:lpstr>
      <vt:lpstr>Melanocyten in de slijmlaag:    beschermen tegen UV-straling; de huid wordt bruin </vt:lpstr>
      <vt:lpstr>De lederhuid: zintuigen:</vt:lpstr>
      <vt:lpstr>De lucht tussen de haren isoleert. Door spiertjes in je huid gaan die haren rechtop staan (kippenvel).  Er zit dan meer  lucht tussen de haren.</vt:lpstr>
      <vt:lpstr>Door de samentrekking van de huidspiertjes en skeletspieren wordt warmte geproduceerd (rillen en klappertanden)</vt:lpstr>
      <vt:lpstr>Onderhuids bindweefsel: vet voor warmte-isolatie en reservestof</vt:lpstr>
      <vt:lpstr>Warmteafgifte</vt:lpstr>
      <vt:lpstr>Dia 18</vt:lpstr>
      <vt:lpstr>Lichaamstemperatuur</vt:lpstr>
      <vt:lpstr>Lichaamstemperatuur</vt:lpstr>
      <vt:lpstr>Zweten: hoe raakt je lichaam overtollige warmte kwijt?</vt:lpstr>
      <vt:lpstr>      Menselijke afweer  (tegen lichaamsvreemde stoffen- antigenen)  = Immunologie  Infectie: het binnendringen van een ziekteverwekker in ons lichaam    </vt:lpstr>
      <vt:lpstr>Waartegen moeten we ons beschermen?</vt:lpstr>
      <vt:lpstr>Welk geneesmiddel doodt bacteriën?</vt:lpstr>
      <vt:lpstr>Wist je dat..............</vt:lpstr>
      <vt:lpstr>De bacterie in je darmen die je helpt met je spijsvertering: Escheria Coli of E-Coli</vt:lpstr>
      <vt:lpstr>Hoezo E. coli ongevaarlijk?</vt:lpstr>
      <vt:lpstr>De bacterie in je darmen die je ziek maakt:  Helicobacter pylori:</vt:lpstr>
      <vt:lpstr>Waartegen moeten we ons beschermen?</vt:lpstr>
      <vt:lpstr>Waartegen moeten we ons beschermen?</vt:lpstr>
      <vt:lpstr>Waartegen moeten we ons beschermen?</vt:lpstr>
      <vt:lpstr>Schimmel tussen de tenen.</vt:lpstr>
      <vt:lpstr>Waartegen moeten we ons beschermen?</vt:lpstr>
      <vt:lpstr>Voorbeelden van ziekten door Virussen</vt:lpstr>
      <vt:lpstr>Waartegen moeten we ons beschermen?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THEMA 22 De Huid (o.a. onderdeel bescherming tegen indringers)</dc:title>
  <dc:creator>Bertus Herman</dc:creator>
  <cp:lastModifiedBy>hrm</cp:lastModifiedBy>
  <cp:revision>13</cp:revision>
  <dcterms:created xsi:type="dcterms:W3CDTF">2014-11-25T08:45:14Z</dcterms:created>
  <dcterms:modified xsi:type="dcterms:W3CDTF">2014-11-27T10:50:24Z</dcterms:modified>
</cp:coreProperties>
</file>